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9" r:id="rId3"/>
    <p:sldId id="264" r:id="rId4"/>
    <p:sldId id="263" r:id="rId5"/>
    <p:sldId id="261" r:id="rId6"/>
    <p:sldId id="270" r:id="rId7"/>
    <p:sldId id="260" r:id="rId8"/>
    <p:sldId id="262" r:id="rId9"/>
    <p:sldId id="257" r:id="rId10"/>
    <p:sldId id="258" r:id="rId11"/>
    <p:sldId id="259" r:id="rId12"/>
    <p:sldId id="265" r:id="rId13"/>
    <p:sldId id="267" r:id="rId14"/>
    <p:sldId id="271" r:id="rId15"/>
    <p:sldId id="272" r:id="rId16"/>
    <p:sldId id="266" r:id="rId17"/>
    <p:sldId id="268" r:id="rId18"/>
    <p:sldId id="273" r:id="rId19"/>
    <p:sldId id="274" r:id="rId20"/>
    <p:sldId id="275" r:id="rId21"/>
    <p:sldId id="276" r:id="rId22"/>
    <p:sldId id="277" r:id="rId23"/>
    <p:sldId id="278" r:id="rId24"/>
    <p:sldId id="27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3A5D53-91E7-4185-ACD8-58B32DC1B77A}" type="datetimeFigureOut">
              <a:rPr lang="en-US" smtClean="0"/>
              <a:pPr/>
              <a:t>5/20/2016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964B9B-141E-46FC-9527-1C573A78444A}" type="slidenum">
              <a:rPr lang="en-US" smtClean="0"/>
              <a:pPr/>
              <a:t>‹#›</a:t>
            </a:fld>
            <a:endParaRPr lang="en-US"/>
          </a:p>
        </p:txBody>
      </p:sp>
    </p:spTree>
    <p:extLst>
      <p:ext uri="{BB962C8B-B14F-4D97-AF65-F5344CB8AC3E}">
        <p14:creationId xmlns:p14="http://schemas.microsoft.com/office/powerpoint/2010/main" val="309272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Babylon to Baghdad: Start at 5.10 and finish</a:t>
            </a:r>
            <a:r>
              <a:rPr lang="en-US" baseline="0" dirty="0" smtClean="0"/>
              <a:t> at 9.04</a:t>
            </a:r>
            <a:endParaRPr lang="en-US" dirty="0"/>
          </a:p>
        </p:txBody>
      </p:sp>
      <p:sp>
        <p:nvSpPr>
          <p:cNvPr id="4" name="Slide Number Placeholder 3"/>
          <p:cNvSpPr>
            <a:spLocks noGrp="1"/>
          </p:cNvSpPr>
          <p:nvPr>
            <p:ph type="sldNum" sz="quarter" idx="10"/>
          </p:nvPr>
        </p:nvSpPr>
        <p:spPr/>
        <p:txBody>
          <a:bodyPr/>
          <a:lstStyle/>
          <a:p>
            <a:fld id="{D8964B9B-141E-46FC-9527-1C573A78444A}" type="slidenum">
              <a:rPr lang="en-US" smtClean="0"/>
              <a:pPr/>
              <a:t>6</a:t>
            </a:fld>
            <a:endParaRPr lang="en-US"/>
          </a:p>
        </p:txBody>
      </p:sp>
    </p:spTree>
    <p:extLst>
      <p:ext uri="{BB962C8B-B14F-4D97-AF65-F5344CB8AC3E}">
        <p14:creationId xmlns:p14="http://schemas.microsoft.com/office/powerpoint/2010/main" val="33831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Engineering</a:t>
            </a:r>
            <a:r>
              <a:rPr lang="en-US" baseline="0" dirty="0" smtClean="0"/>
              <a:t> an empire: 9.55 (Start at this point).</a:t>
            </a:r>
            <a:endParaRPr lang="en-US" dirty="0"/>
          </a:p>
        </p:txBody>
      </p:sp>
      <p:sp>
        <p:nvSpPr>
          <p:cNvPr id="4" name="Slide Number Placeholder 3"/>
          <p:cNvSpPr>
            <a:spLocks noGrp="1"/>
          </p:cNvSpPr>
          <p:nvPr>
            <p:ph type="sldNum" sz="quarter" idx="10"/>
          </p:nvPr>
        </p:nvSpPr>
        <p:spPr/>
        <p:txBody>
          <a:bodyPr/>
          <a:lstStyle/>
          <a:p>
            <a:fld id="{D8964B9B-141E-46FC-9527-1C573A78444A}" type="slidenum">
              <a:rPr lang="en-US" smtClean="0"/>
              <a:pPr/>
              <a:t>12</a:t>
            </a:fld>
            <a:endParaRPr lang="en-US"/>
          </a:p>
        </p:txBody>
      </p:sp>
    </p:spTree>
    <p:extLst>
      <p:ext uri="{BB962C8B-B14F-4D97-AF65-F5344CB8AC3E}">
        <p14:creationId xmlns:p14="http://schemas.microsoft.com/office/powerpoint/2010/main" val="1712886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E2466E-5ED8-4205-B2A6-51ED1B234F00}" type="datetimeFigureOut">
              <a:rPr lang="en-US" smtClean="0"/>
              <a:pPr/>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0D5E-D1F2-4C08-8D61-6D3CA477B5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2466E-5ED8-4205-B2A6-51ED1B234F00}" type="datetimeFigureOut">
              <a:rPr lang="en-US" smtClean="0"/>
              <a:pPr/>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0D5E-D1F2-4C08-8D61-6D3CA477B5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2466E-5ED8-4205-B2A6-51ED1B234F00}" type="datetimeFigureOut">
              <a:rPr lang="en-US" smtClean="0"/>
              <a:pPr/>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0D5E-D1F2-4C08-8D61-6D3CA477B5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2466E-5ED8-4205-B2A6-51ED1B234F00}" type="datetimeFigureOut">
              <a:rPr lang="en-US" smtClean="0"/>
              <a:pPr/>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0D5E-D1F2-4C08-8D61-6D3CA477B5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2466E-5ED8-4205-B2A6-51ED1B234F00}" type="datetimeFigureOut">
              <a:rPr lang="en-US" smtClean="0"/>
              <a:pPr/>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0D5E-D1F2-4C08-8D61-6D3CA477B5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E2466E-5ED8-4205-B2A6-51ED1B234F00}" type="datetimeFigureOut">
              <a:rPr lang="en-US" smtClean="0"/>
              <a:pPr/>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C0D5E-D1F2-4C08-8D61-6D3CA477B5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2466E-5ED8-4205-B2A6-51ED1B234F00}" type="datetimeFigureOut">
              <a:rPr lang="en-US" smtClean="0"/>
              <a:pPr/>
              <a:t>5/20/2016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C0D5E-D1F2-4C08-8D61-6D3CA477B5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E2466E-5ED8-4205-B2A6-51ED1B234F00}" type="datetimeFigureOut">
              <a:rPr lang="en-US" smtClean="0"/>
              <a:pPr/>
              <a:t>5/20/2016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C0D5E-D1F2-4C08-8D61-6D3CA477B5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2466E-5ED8-4205-B2A6-51ED1B234F00}" type="datetimeFigureOut">
              <a:rPr lang="en-US" smtClean="0"/>
              <a:pPr/>
              <a:t>5/20/2016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C0D5E-D1F2-4C08-8D61-6D3CA477B5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2466E-5ED8-4205-B2A6-51ED1B234F00}" type="datetimeFigureOut">
              <a:rPr lang="en-US" smtClean="0"/>
              <a:pPr/>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C0D5E-D1F2-4C08-8D61-6D3CA477B5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2466E-5ED8-4205-B2A6-51ED1B234F00}" type="datetimeFigureOut">
              <a:rPr lang="en-US" smtClean="0"/>
              <a:pPr/>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C0D5E-D1F2-4C08-8D61-6D3CA477B5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2466E-5ED8-4205-B2A6-51ED1B234F00}" type="datetimeFigureOut">
              <a:rPr lang="en-US" smtClean="0"/>
              <a:pPr/>
              <a:t>5/20/2016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C0D5E-D1F2-4C08-8D61-6D3CA477B5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hyperlink" Target="http://www.youtube.com/watch?v=dvgZkm1xWP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www.youtube.com/watch?v=QQcEmiGCaCo"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www.youtube.com/watch?v=-7JM_NQEeIc&amp;list=PLDEA5525E6E9E8376"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685799"/>
          </a:xfrm>
        </p:spPr>
        <p:txBody>
          <a:bodyPr>
            <a:normAutofit fontScale="90000"/>
          </a:bodyPr>
          <a:lstStyle/>
          <a:p>
            <a:r>
              <a:rPr lang="en-US" sz="5400" b="1" dirty="0" smtClean="0">
                <a:effectLst>
                  <a:outerShdw blurRad="38100" dist="38100" dir="2700000" algn="tl">
                    <a:srgbClr val="000000">
                      <a:alpha val="43137"/>
                    </a:srgbClr>
                  </a:outerShdw>
                </a:effectLst>
                <a:latin typeface="Narkisim" pitchFamily="34" charset="-79"/>
                <a:cs typeface="Narkisim" pitchFamily="34" charset="-79"/>
              </a:rPr>
              <a:t>Who is </a:t>
            </a:r>
            <a:r>
              <a:rPr lang="en-US" sz="5400" b="1" dirty="0" smtClean="0">
                <a:solidFill>
                  <a:srgbClr val="FF0000"/>
                </a:solidFill>
                <a:effectLst>
                  <a:outerShdw blurRad="38100" dist="38100" dir="2700000" algn="tl">
                    <a:srgbClr val="000000">
                      <a:alpha val="43137"/>
                    </a:srgbClr>
                  </a:outerShdw>
                </a:effectLst>
                <a:latin typeface="Narkisim" pitchFamily="34" charset="-79"/>
                <a:cs typeface="Narkisim" pitchFamily="34" charset="-79"/>
              </a:rPr>
              <a:t>GREAT</a:t>
            </a:r>
            <a:r>
              <a:rPr lang="en-US" sz="5400" b="1" dirty="0" smtClean="0">
                <a:effectLst>
                  <a:outerShdw blurRad="38100" dist="38100" dir="2700000" algn="tl">
                    <a:srgbClr val="000000">
                      <a:alpha val="43137"/>
                    </a:srgbClr>
                  </a:outerShdw>
                </a:effectLst>
                <a:latin typeface="Narkisim" pitchFamily="34" charset="-79"/>
                <a:cs typeface="Narkisim" pitchFamily="34" charset="-79"/>
              </a:rPr>
              <a:t>?</a:t>
            </a:r>
            <a:endParaRPr lang="en-US" sz="5400" b="1" dirty="0">
              <a:effectLst>
                <a:outerShdw blurRad="38100" dist="38100" dir="2700000" algn="tl">
                  <a:srgbClr val="000000">
                    <a:alpha val="43137"/>
                  </a:srgbClr>
                </a:outerShdw>
              </a:effectLst>
              <a:latin typeface="Narkisim" pitchFamily="34" charset="-79"/>
              <a:cs typeface="Narkisim" pitchFamily="34" charset="-79"/>
            </a:endParaRPr>
          </a:p>
        </p:txBody>
      </p:sp>
      <p:pic>
        <p:nvPicPr>
          <p:cNvPr id="4" name="Picture 5" descr="alexander-the-great-mosaic"/>
          <p:cNvPicPr>
            <a:picLocks noChangeAspect="1" noChangeArrowheads="1"/>
          </p:cNvPicPr>
          <p:nvPr/>
        </p:nvPicPr>
        <p:blipFill>
          <a:blip r:embed="rId3" cstate="print"/>
          <a:srcRect/>
          <a:stretch>
            <a:fillRect/>
          </a:stretch>
        </p:blipFill>
        <p:spPr bwMode="auto">
          <a:xfrm>
            <a:off x="5207000" y="3810000"/>
            <a:ext cx="3937000" cy="2819400"/>
          </a:xfrm>
          <a:prstGeom prst="rect">
            <a:avLst/>
          </a:prstGeom>
          <a:noFill/>
          <a:ln w="9525">
            <a:noFill/>
            <a:miter lim="800000"/>
            <a:headEnd/>
            <a:tailEnd/>
          </a:ln>
        </p:spPr>
      </p:pic>
      <p:pic>
        <p:nvPicPr>
          <p:cNvPr id="1026" name="Picture 2" descr="E:\Teaching Files\UCI World History Institutes\Got Citizenship\Cyrus the Great\King of kings.jpg"/>
          <p:cNvPicPr>
            <a:picLocks noChangeAspect="1" noChangeArrowheads="1"/>
          </p:cNvPicPr>
          <p:nvPr/>
        </p:nvPicPr>
        <p:blipFill>
          <a:blip r:embed="rId4" cstate="print"/>
          <a:srcRect/>
          <a:stretch>
            <a:fillRect/>
          </a:stretch>
        </p:blipFill>
        <p:spPr bwMode="auto">
          <a:xfrm>
            <a:off x="5562600" y="685800"/>
            <a:ext cx="3429000" cy="3138488"/>
          </a:xfrm>
          <a:prstGeom prst="rect">
            <a:avLst/>
          </a:prstGeom>
          <a:noFill/>
        </p:spPr>
      </p:pic>
      <p:pic>
        <p:nvPicPr>
          <p:cNvPr id="1027" name="Picture 3" descr="E:\Teaching Files\Sixth grade history\Ancient Egypt and social hierarchies\Ramses statue.jpg"/>
          <p:cNvPicPr>
            <a:picLocks noChangeAspect="1" noChangeArrowheads="1"/>
          </p:cNvPicPr>
          <p:nvPr/>
        </p:nvPicPr>
        <p:blipFill>
          <a:blip r:embed="rId5" cstate="print"/>
          <a:srcRect/>
          <a:stretch>
            <a:fillRect/>
          </a:stretch>
        </p:blipFill>
        <p:spPr bwMode="auto">
          <a:xfrm>
            <a:off x="304800" y="685800"/>
            <a:ext cx="2235200" cy="2895600"/>
          </a:xfrm>
          <a:prstGeom prst="rect">
            <a:avLst/>
          </a:prstGeom>
          <a:noFill/>
        </p:spPr>
      </p:pic>
      <p:pic>
        <p:nvPicPr>
          <p:cNvPr id="7" name="Picture 6" descr="Sargon.jpg"/>
          <p:cNvPicPr>
            <a:picLocks noChangeAspect="1"/>
          </p:cNvPicPr>
          <p:nvPr/>
        </p:nvPicPr>
        <p:blipFill>
          <a:blip r:embed="rId6" cstate="print"/>
          <a:stretch>
            <a:fillRect/>
          </a:stretch>
        </p:blipFill>
        <p:spPr>
          <a:xfrm>
            <a:off x="2590800" y="685800"/>
            <a:ext cx="2971800" cy="3352800"/>
          </a:xfrm>
          <a:prstGeom prst="rect">
            <a:avLst/>
          </a:prstGeom>
        </p:spPr>
      </p:pic>
      <p:pic>
        <p:nvPicPr>
          <p:cNvPr id="8" name="Picture 7" descr="Ashoka14.jpg"/>
          <p:cNvPicPr>
            <a:picLocks noChangeAspect="1"/>
          </p:cNvPicPr>
          <p:nvPr/>
        </p:nvPicPr>
        <p:blipFill>
          <a:blip r:embed="rId7" cstate="print"/>
          <a:stretch>
            <a:fillRect/>
          </a:stretch>
        </p:blipFill>
        <p:spPr>
          <a:xfrm>
            <a:off x="304800" y="3657600"/>
            <a:ext cx="2362200" cy="2743200"/>
          </a:xfrm>
          <a:prstGeom prst="rect">
            <a:avLst/>
          </a:prstGeom>
        </p:spPr>
      </p:pic>
      <p:pic>
        <p:nvPicPr>
          <p:cNvPr id="9" name="Picture 8" descr="Darius.jpg"/>
          <p:cNvPicPr>
            <a:picLocks noChangeAspect="1"/>
          </p:cNvPicPr>
          <p:nvPr/>
        </p:nvPicPr>
        <p:blipFill>
          <a:blip r:embed="rId8" cstate="print"/>
          <a:stretch>
            <a:fillRect/>
          </a:stretch>
        </p:blipFill>
        <p:spPr>
          <a:xfrm>
            <a:off x="2743200" y="3657600"/>
            <a:ext cx="2362200" cy="3200400"/>
          </a:xfrm>
          <a:prstGeom prst="rect">
            <a:avLst/>
          </a:prstGeom>
        </p:spPr>
      </p:pic>
      <p:sp>
        <p:nvSpPr>
          <p:cNvPr id="10" name="Rectangle 9"/>
          <p:cNvSpPr/>
          <p:nvPr/>
        </p:nvSpPr>
        <p:spPr>
          <a:xfrm>
            <a:off x="0" y="6581001"/>
            <a:ext cx="4572000" cy="276999"/>
          </a:xfrm>
          <a:prstGeom prst="rect">
            <a:avLst/>
          </a:prstGeom>
        </p:spPr>
        <p:txBody>
          <a:bodyPr>
            <a:spAutoFit/>
          </a:bodyPr>
          <a:lstStyle/>
          <a:p>
            <a:r>
              <a:rPr lang="en-US" altLang="en-US" sz="1200" dirty="0" smtClean="0">
                <a:hlinkClick r:id="rId9"/>
              </a:rPr>
              <a:t>http://www.youtube.com/watch?v=dvgZkm1xWPE</a:t>
            </a:r>
            <a:endParaRPr lang="en-US" alt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p:cNvSpPr/>
          <p:nvPr/>
        </p:nvSpPr>
        <p:spPr>
          <a:xfrm>
            <a:off x="0" y="1447800"/>
            <a:ext cx="9144000" cy="5410200"/>
          </a:xfrm>
          <a:prstGeom prst="trapezoi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Oval 5"/>
          <p:cNvSpPr/>
          <p:nvPr/>
        </p:nvSpPr>
        <p:spPr>
          <a:xfrm>
            <a:off x="5486400" y="1371600"/>
            <a:ext cx="3657600" cy="304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0" y="1371600"/>
            <a:ext cx="3200400" cy="304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2743200" y="1371600"/>
            <a:ext cx="3200400" cy="3124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228600" y="457200"/>
            <a:ext cx="8153400" cy="923925"/>
          </a:xfrm>
          <a:prstGeom prst="rect">
            <a:avLst/>
          </a:prstGeom>
          <a:noFill/>
        </p:spPr>
        <p:txBody>
          <a:bodyPr>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rPr>
              <a:t>Essential Question</a:t>
            </a:r>
            <a:r>
              <a:rPr lang="en-US" b="1" dirty="0" smtClean="0">
                <a:effectLst>
                  <a:outerShdw blurRad="38100" dist="38100" dir="2700000" algn="tl">
                    <a:srgbClr val="000000">
                      <a:alpha val="43137"/>
                    </a:srgbClr>
                  </a:outerShdw>
                </a:effectLst>
                <a:latin typeface="+mn-lt"/>
              </a:rPr>
              <a:t>: Mesopotamian Rulers: How did they rule?</a:t>
            </a:r>
            <a:endParaRPr lang="en-US" b="1" dirty="0">
              <a:effectLst>
                <a:outerShdw blurRad="38100" dist="38100" dir="2700000" algn="tl">
                  <a:srgbClr val="000000">
                    <a:alpha val="43137"/>
                  </a:srgbClr>
                </a:outerShdw>
              </a:effectLst>
              <a:latin typeface="+mn-lt"/>
            </a:endParaRPr>
          </a:p>
          <a:p>
            <a:pPr fontAlgn="auto">
              <a:spcBef>
                <a:spcPts val="0"/>
              </a:spcBef>
              <a:spcAft>
                <a:spcPts val="0"/>
              </a:spcAft>
              <a:defRPr/>
            </a:pPr>
            <a:endParaRPr lang="en-US" b="1" dirty="0">
              <a:effectLst>
                <a:outerShdw blurRad="38100" dist="38100" dir="2700000" algn="tl">
                  <a:srgbClr val="000000">
                    <a:alpha val="43137"/>
                  </a:srgbClr>
                </a:outerShdw>
              </a:effectLst>
              <a:latin typeface="+mn-lt"/>
            </a:endParaRPr>
          </a:p>
          <a:p>
            <a:pPr fontAlgn="auto">
              <a:spcBef>
                <a:spcPts val="0"/>
              </a:spcBef>
              <a:spcAft>
                <a:spcPts val="0"/>
              </a:spcAft>
              <a:defRPr/>
            </a:pPr>
            <a:r>
              <a:rPr lang="en-US" b="1" dirty="0">
                <a:effectLst>
                  <a:outerShdw blurRad="38100" dist="38100" dir="2700000" algn="tl">
                    <a:srgbClr val="000000">
                      <a:alpha val="43137"/>
                    </a:srgbClr>
                  </a:outerShdw>
                </a:effectLst>
                <a:latin typeface="+mn-lt"/>
              </a:rPr>
              <a:t>Type of Source/Citation:</a:t>
            </a:r>
          </a:p>
        </p:txBody>
      </p:sp>
      <p:sp>
        <p:nvSpPr>
          <p:cNvPr id="3079" name="TextBox 10"/>
          <p:cNvSpPr txBox="1">
            <a:spLocks noChangeArrowheads="1"/>
          </p:cNvSpPr>
          <p:nvPr/>
        </p:nvSpPr>
        <p:spPr bwMode="auto">
          <a:xfrm>
            <a:off x="381000" y="1447800"/>
            <a:ext cx="2362200" cy="369888"/>
          </a:xfrm>
          <a:prstGeom prst="rect">
            <a:avLst/>
          </a:prstGeom>
          <a:noFill/>
          <a:ln w="9525">
            <a:noFill/>
            <a:miter lim="800000"/>
            <a:headEnd/>
            <a:tailEnd/>
          </a:ln>
        </p:spPr>
        <p:txBody>
          <a:bodyPr>
            <a:spAutoFit/>
          </a:bodyPr>
          <a:lstStyle/>
          <a:p>
            <a:pPr algn="ctr"/>
            <a:r>
              <a:rPr lang="en-US" b="1" u="sng"/>
              <a:t>CONTENT</a:t>
            </a:r>
            <a:r>
              <a:rPr lang="en-US" u="sng"/>
              <a:t> </a:t>
            </a:r>
            <a:r>
              <a:rPr lang="en-US"/>
              <a:t>                                            </a:t>
            </a:r>
          </a:p>
        </p:txBody>
      </p:sp>
      <p:sp>
        <p:nvSpPr>
          <p:cNvPr id="3080" name="TextBox 11"/>
          <p:cNvSpPr txBox="1">
            <a:spLocks noChangeArrowheads="1"/>
          </p:cNvSpPr>
          <p:nvPr/>
        </p:nvSpPr>
        <p:spPr bwMode="auto">
          <a:xfrm>
            <a:off x="6248400" y="1524000"/>
            <a:ext cx="2362200" cy="369888"/>
          </a:xfrm>
          <a:prstGeom prst="rect">
            <a:avLst/>
          </a:prstGeom>
          <a:noFill/>
          <a:ln w="9525">
            <a:noFill/>
            <a:miter lim="800000"/>
            <a:headEnd/>
            <a:tailEnd/>
          </a:ln>
        </p:spPr>
        <p:txBody>
          <a:bodyPr>
            <a:spAutoFit/>
          </a:bodyPr>
          <a:lstStyle/>
          <a:p>
            <a:pPr algn="ctr"/>
            <a:r>
              <a:rPr lang="en-US" b="1" u="sng"/>
              <a:t>COMMUNICATION</a:t>
            </a:r>
            <a:r>
              <a:rPr lang="en-US" u="sng"/>
              <a:t> </a:t>
            </a:r>
            <a:r>
              <a:rPr lang="en-US"/>
              <a:t>                                            </a:t>
            </a:r>
          </a:p>
        </p:txBody>
      </p:sp>
      <p:sp>
        <p:nvSpPr>
          <p:cNvPr id="3081" name="TextBox 12"/>
          <p:cNvSpPr txBox="1">
            <a:spLocks noChangeArrowheads="1"/>
          </p:cNvSpPr>
          <p:nvPr/>
        </p:nvSpPr>
        <p:spPr bwMode="auto">
          <a:xfrm>
            <a:off x="3276600" y="1524000"/>
            <a:ext cx="2362200" cy="369888"/>
          </a:xfrm>
          <a:prstGeom prst="rect">
            <a:avLst/>
          </a:prstGeom>
          <a:noFill/>
          <a:ln w="9525">
            <a:noFill/>
            <a:miter lim="800000"/>
            <a:headEnd/>
            <a:tailEnd/>
          </a:ln>
        </p:spPr>
        <p:txBody>
          <a:bodyPr>
            <a:spAutoFit/>
          </a:bodyPr>
          <a:lstStyle/>
          <a:p>
            <a:pPr algn="ctr"/>
            <a:r>
              <a:rPr lang="en-US" b="1" u="sng"/>
              <a:t>CONNECTIONS</a:t>
            </a:r>
            <a:r>
              <a:rPr lang="en-US" u="sng"/>
              <a:t> </a:t>
            </a:r>
            <a:r>
              <a:rPr lang="en-US"/>
              <a:t>                                            </a:t>
            </a:r>
          </a:p>
        </p:txBody>
      </p:sp>
      <p:sp>
        <p:nvSpPr>
          <p:cNvPr id="14" name="Oval 13"/>
          <p:cNvSpPr/>
          <p:nvPr/>
        </p:nvSpPr>
        <p:spPr>
          <a:xfrm>
            <a:off x="1981200" y="4648200"/>
            <a:ext cx="4953000" cy="2209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4"/>
          <p:cNvSpPr txBox="1"/>
          <p:nvPr/>
        </p:nvSpPr>
        <p:spPr>
          <a:xfrm>
            <a:off x="3057525" y="38100"/>
            <a:ext cx="2800350" cy="400050"/>
          </a:xfrm>
          <a:prstGeom prst="rect">
            <a:avLst/>
          </a:prstGeom>
          <a:noFill/>
        </p:spPr>
        <p:txBody>
          <a:bodyPr wrap="none">
            <a:spAutoFit/>
          </a:bodyPr>
          <a:lstStyle/>
          <a:p>
            <a:pPr fontAlgn="auto">
              <a:spcBef>
                <a:spcPts val="0"/>
              </a:spcBef>
              <a:spcAft>
                <a:spcPts val="0"/>
              </a:spcAft>
              <a:defRPr/>
            </a:pPr>
            <a:r>
              <a:rPr lang="en-US" sz="2000" b="1" u="sng" dirty="0">
                <a:effectLst>
                  <a:outerShdw blurRad="38100" dist="38100" dir="2700000" algn="tl">
                    <a:srgbClr val="000000">
                      <a:alpha val="43137"/>
                    </a:srgbClr>
                  </a:outerShdw>
                </a:effectLst>
                <a:latin typeface="Comic Sans MS" pitchFamily="66" charset="0"/>
              </a:rPr>
              <a:t>FILL THE C BOWLS!</a:t>
            </a:r>
          </a:p>
        </p:txBody>
      </p:sp>
      <p:sp>
        <p:nvSpPr>
          <p:cNvPr id="3084" name="TextBox 15"/>
          <p:cNvSpPr txBox="1">
            <a:spLocks noChangeArrowheads="1"/>
          </p:cNvSpPr>
          <p:nvPr/>
        </p:nvSpPr>
        <p:spPr bwMode="auto">
          <a:xfrm>
            <a:off x="3276600" y="4876800"/>
            <a:ext cx="2362200" cy="369888"/>
          </a:xfrm>
          <a:prstGeom prst="rect">
            <a:avLst/>
          </a:prstGeom>
          <a:noFill/>
          <a:ln w="9525">
            <a:noFill/>
            <a:miter lim="800000"/>
            <a:headEnd/>
            <a:tailEnd/>
          </a:ln>
        </p:spPr>
        <p:txBody>
          <a:bodyPr>
            <a:spAutoFit/>
          </a:bodyPr>
          <a:lstStyle/>
          <a:p>
            <a:pPr algn="ctr"/>
            <a:r>
              <a:rPr lang="en-US" b="1" u="sng"/>
              <a:t>CONCLUSION</a:t>
            </a:r>
            <a:r>
              <a:rPr lang="en-US"/>
              <a:t>                                             </a:t>
            </a:r>
          </a:p>
        </p:txBody>
      </p:sp>
      <p:cxnSp>
        <p:nvCxnSpPr>
          <p:cNvPr id="18" name="Straight Arrow Connector 17"/>
          <p:cNvCxnSpPr/>
          <p:nvPr/>
        </p:nvCxnSpPr>
        <p:spPr>
          <a:xfrm flipH="1">
            <a:off x="5181600" y="4343400"/>
            <a:ext cx="16764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86000" y="4267200"/>
            <a:ext cx="1447800" cy="7620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19600" y="4495800"/>
            <a:ext cx="0" cy="457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p:cNvSpPr/>
          <p:nvPr/>
        </p:nvSpPr>
        <p:spPr>
          <a:xfrm>
            <a:off x="0" y="1447800"/>
            <a:ext cx="9144000" cy="5410200"/>
          </a:xfrm>
          <a:prstGeom prst="trapezoi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Oval 5"/>
          <p:cNvSpPr/>
          <p:nvPr/>
        </p:nvSpPr>
        <p:spPr>
          <a:xfrm>
            <a:off x="5486400" y="1371600"/>
            <a:ext cx="3657600" cy="304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6"/>
          <p:cNvSpPr/>
          <p:nvPr/>
        </p:nvSpPr>
        <p:spPr>
          <a:xfrm>
            <a:off x="0" y="1371600"/>
            <a:ext cx="3200400" cy="304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2743200" y="1371600"/>
            <a:ext cx="3200400" cy="3124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p:nvSpPr>
        <p:spPr>
          <a:xfrm>
            <a:off x="228600" y="457200"/>
            <a:ext cx="8153400" cy="923925"/>
          </a:xfrm>
          <a:prstGeom prst="rect">
            <a:avLst/>
          </a:prstGeom>
          <a:noFill/>
        </p:spPr>
        <p:txBody>
          <a:bodyPr>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rPr>
              <a:t>Essential Question</a:t>
            </a:r>
            <a:r>
              <a:rPr lang="en-US" b="1" dirty="0" smtClean="0">
                <a:effectLst>
                  <a:outerShdw blurRad="38100" dist="38100" dir="2700000" algn="tl">
                    <a:srgbClr val="000000">
                      <a:alpha val="43137"/>
                    </a:srgbClr>
                  </a:outerShdw>
                </a:effectLst>
                <a:latin typeface="+mn-lt"/>
              </a:rPr>
              <a:t>: </a:t>
            </a:r>
            <a:endParaRPr lang="en-US" b="1" dirty="0">
              <a:effectLst>
                <a:outerShdw blurRad="38100" dist="38100" dir="2700000" algn="tl">
                  <a:srgbClr val="000000">
                    <a:alpha val="43137"/>
                  </a:srgbClr>
                </a:outerShdw>
              </a:effectLst>
              <a:latin typeface="+mn-lt"/>
            </a:endParaRPr>
          </a:p>
          <a:p>
            <a:pPr fontAlgn="auto">
              <a:spcBef>
                <a:spcPts val="0"/>
              </a:spcBef>
              <a:spcAft>
                <a:spcPts val="0"/>
              </a:spcAft>
              <a:defRPr/>
            </a:pPr>
            <a:endParaRPr lang="en-US" b="1" dirty="0">
              <a:effectLst>
                <a:outerShdw blurRad="38100" dist="38100" dir="2700000" algn="tl">
                  <a:srgbClr val="000000">
                    <a:alpha val="43137"/>
                  </a:srgbClr>
                </a:outerShdw>
              </a:effectLst>
              <a:latin typeface="+mn-lt"/>
            </a:endParaRPr>
          </a:p>
          <a:p>
            <a:pPr fontAlgn="auto">
              <a:spcBef>
                <a:spcPts val="0"/>
              </a:spcBef>
              <a:spcAft>
                <a:spcPts val="0"/>
              </a:spcAft>
              <a:defRPr/>
            </a:pPr>
            <a:r>
              <a:rPr lang="en-US" b="1" dirty="0">
                <a:effectLst>
                  <a:outerShdw blurRad="38100" dist="38100" dir="2700000" algn="tl">
                    <a:srgbClr val="000000">
                      <a:alpha val="43137"/>
                    </a:srgbClr>
                  </a:outerShdw>
                </a:effectLst>
                <a:latin typeface="+mn-lt"/>
              </a:rPr>
              <a:t>Type of Source/Citation:</a:t>
            </a:r>
          </a:p>
        </p:txBody>
      </p:sp>
      <p:sp>
        <p:nvSpPr>
          <p:cNvPr id="4103" name="TextBox 10"/>
          <p:cNvSpPr txBox="1">
            <a:spLocks noChangeArrowheads="1"/>
          </p:cNvSpPr>
          <p:nvPr/>
        </p:nvSpPr>
        <p:spPr bwMode="auto">
          <a:xfrm>
            <a:off x="381000" y="1447800"/>
            <a:ext cx="2362200" cy="369888"/>
          </a:xfrm>
          <a:prstGeom prst="rect">
            <a:avLst/>
          </a:prstGeom>
          <a:noFill/>
          <a:ln w="9525">
            <a:noFill/>
            <a:miter lim="800000"/>
            <a:headEnd/>
            <a:tailEnd/>
          </a:ln>
        </p:spPr>
        <p:txBody>
          <a:bodyPr>
            <a:spAutoFit/>
          </a:bodyPr>
          <a:lstStyle/>
          <a:p>
            <a:pPr algn="ctr"/>
            <a:r>
              <a:rPr lang="en-US" b="1" u="sng"/>
              <a:t>CONTENT</a:t>
            </a:r>
            <a:r>
              <a:rPr lang="en-US" u="sng"/>
              <a:t> </a:t>
            </a:r>
            <a:r>
              <a:rPr lang="en-US"/>
              <a:t>                                            </a:t>
            </a:r>
          </a:p>
        </p:txBody>
      </p:sp>
      <p:sp>
        <p:nvSpPr>
          <p:cNvPr id="4104" name="TextBox 11"/>
          <p:cNvSpPr txBox="1">
            <a:spLocks noChangeArrowheads="1"/>
          </p:cNvSpPr>
          <p:nvPr/>
        </p:nvSpPr>
        <p:spPr bwMode="auto">
          <a:xfrm>
            <a:off x="6248400" y="1524000"/>
            <a:ext cx="2362200" cy="369888"/>
          </a:xfrm>
          <a:prstGeom prst="rect">
            <a:avLst/>
          </a:prstGeom>
          <a:noFill/>
          <a:ln w="9525">
            <a:noFill/>
            <a:miter lim="800000"/>
            <a:headEnd/>
            <a:tailEnd/>
          </a:ln>
        </p:spPr>
        <p:txBody>
          <a:bodyPr>
            <a:spAutoFit/>
          </a:bodyPr>
          <a:lstStyle/>
          <a:p>
            <a:pPr algn="ctr"/>
            <a:r>
              <a:rPr lang="en-US" b="1" u="sng"/>
              <a:t>COMMUNICATION</a:t>
            </a:r>
            <a:r>
              <a:rPr lang="en-US" u="sng"/>
              <a:t> </a:t>
            </a:r>
            <a:r>
              <a:rPr lang="en-US"/>
              <a:t>                                            </a:t>
            </a:r>
          </a:p>
        </p:txBody>
      </p:sp>
      <p:sp>
        <p:nvSpPr>
          <p:cNvPr id="4105" name="TextBox 12"/>
          <p:cNvSpPr txBox="1">
            <a:spLocks noChangeArrowheads="1"/>
          </p:cNvSpPr>
          <p:nvPr/>
        </p:nvSpPr>
        <p:spPr bwMode="auto">
          <a:xfrm>
            <a:off x="3276600" y="1524000"/>
            <a:ext cx="2362200" cy="369888"/>
          </a:xfrm>
          <a:prstGeom prst="rect">
            <a:avLst/>
          </a:prstGeom>
          <a:noFill/>
          <a:ln w="9525">
            <a:noFill/>
            <a:miter lim="800000"/>
            <a:headEnd/>
            <a:tailEnd/>
          </a:ln>
        </p:spPr>
        <p:txBody>
          <a:bodyPr>
            <a:spAutoFit/>
          </a:bodyPr>
          <a:lstStyle/>
          <a:p>
            <a:pPr algn="ctr"/>
            <a:r>
              <a:rPr lang="en-US" b="1" u="sng"/>
              <a:t>CONNECTIONS</a:t>
            </a:r>
            <a:r>
              <a:rPr lang="en-US" u="sng"/>
              <a:t> </a:t>
            </a:r>
            <a:r>
              <a:rPr lang="en-US"/>
              <a:t>                                            </a:t>
            </a:r>
          </a:p>
        </p:txBody>
      </p:sp>
      <p:sp>
        <p:nvSpPr>
          <p:cNvPr id="14" name="Oval 13"/>
          <p:cNvSpPr/>
          <p:nvPr/>
        </p:nvSpPr>
        <p:spPr>
          <a:xfrm>
            <a:off x="1981200" y="4648200"/>
            <a:ext cx="4953000" cy="2209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4"/>
          <p:cNvSpPr txBox="1"/>
          <p:nvPr/>
        </p:nvSpPr>
        <p:spPr>
          <a:xfrm>
            <a:off x="3057525" y="38100"/>
            <a:ext cx="2800350" cy="400050"/>
          </a:xfrm>
          <a:prstGeom prst="rect">
            <a:avLst/>
          </a:prstGeom>
          <a:noFill/>
        </p:spPr>
        <p:txBody>
          <a:bodyPr wrap="none">
            <a:spAutoFit/>
          </a:bodyPr>
          <a:lstStyle/>
          <a:p>
            <a:pPr fontAlgn="auto">
              <a:spcBef>
                <a:spcPts val="0"/>
              </a:spcBef>
              <a:spcAft>
                <a:spcPts val="0"/>
              </a:spcAft>
              <a:defRPr/>
            </a:pPr>
            <a:r>
              <a:rPr lang="en-US" sz="2000" b="1" u="sng" dirty="0">
                <a:effectLst>
                  <a:outerShdw blurRad="38100" dist="38100" dir="2700000" algn="tl">
                    <a:srgbClr val="000000">
                      <a:alpha val="43137"/>
                    </a:srgbClr>
                  </a:outerShdw>
                </a:effectLst>
                <a:latin typeface="Comic Sans MS" pitchFamily="66" charset="0"/>
              </a:rPr>
              <a:t>FILL THE C BOWLS!</a:t>
            </a:r>
          </a:p>
        </p:txBody>
      </p:sp>
      <p:sp>
        <p:nvSpPr>
          <p:cNvPr id="4108" name="TextBox 15"/>
          <p:cNvSpPr txBox="1">
            <a:spLocks noChangeArrowheads="1"/>
          </p:cNvSpPr>
          <p:nvPr/>
        </p:nvSpPr>
        <p:spPr bwMode="auto">
          <a:xfrm>
            <a:off x="3276600" y="4876800"/>
            <a:ext cx="2362200" cy="369888"/>
          </a:xfrm>
          <a:prstGeom prst="rect">
            <a:avLst/>
          </a:prstGeom>
          <a:noFill/>
          <a:ln w="9525">
            <a:noFill/>
            <a:miter lim="800000"/>
            <a:headEnd/>
            <a:tailEnd/>
          </a:ln>
        </p:spPr>
        <p:txBody>
          <a:bodyPr>
            <a:spAutoFit/>
          </a:bodyPr>
          <a:lstStyle/>
          <a:p>
            <a:pPr algn="ctr"/>
            <a:r>
              <a:rPr lang="en-US" b="1" u="sng"/>
              <a:t>CONCLUSION</a:t>
            </a:r>
            <a:r>
              <a:rPr lang="en-US"/>
              <a:t>                                             </a:t>
            </a:r>
          </a:p>
        </p:txBody>
      </p:sp>
      <p:cxnSp>
        <p:nvCxnSpPr>
          <p:cNvPr id="18" name="Straight Arrow Connector 17"/>
          <p:cNvCxnSpPr/>
          <p:nvPr/>
        </p:nvCxnSpPr>
        <p:spPr>
          <a:xfrm flipH="1">
            <a:off x="5181600" y="4343400"/>
            <a:ext cx="16764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86000" y="4267200"/>
            <a:ext cx="1447800" cy="7620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19600" y="4495800"/>
            <a:ext cx="0" cy="457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29" name="Rectangle 1"/>
          <p:cNvSpPr>
            <a:spLocks noChangeArrowheads="1"/>
          </p:cNvSpPr>
          <p:nvPr/>
        </p:nvSpPr>
        <p:spPr bwMode="auto">
          <a:xfrm>
            <a:off x="304800" y="2036763"/>
            <a:ext cx="2514600" cy="1755775"/>
          </a:xfrm>
          <a:prstGeom prst="rect">
            <a:avLst/>
          </a:prstGeom>
          <a:noFill/>
          <a:ln w="9525">
            <a:noFill/>
            <a:miter lim="800000"/>
            <a:headEnd/>
            <a:tailEnd/>
          </a:ln>
        </p:spPr>
        <p:txBody>
          <a:bodyPr anchor="ctr">
            <a:spAutoFit/>
          </a:bodyPr>
          <a:lstStyle/>
          <a:p>
            <a:pPr eaLnBrk="0" hangingPunct="0">
              <a:buFontTx/>
              <a:buChar char="•"/>
            </a:pPr>
            <a:r>
              <a:rPr lang="en-US" sz="1200" b="1">
                <a:solidFill>
                  <a:srgbClr val="FF0000"/>
                </a:solidFill>
                <a:latin typeface="Times New Roman" pitchFamily="18" charset="0"/>
                <a:ea typeface="Calibri" pitchFamily="34" charset="0"/>
                <a:cs typeface="Times New Roman" pitchFamily="18" charset="0"/>
              </a:rPr>
              <a:t>When was this source written? </a:t>
            </a:r>
            <a:endParaRPr lang="en-US" sz="1200" b="1">
              <a:solidFill>
                <a:srgbClr val="FF0000"/>
              </a:solidFill>
              <a:ea typeface="Calibri" pitchFamily="34" charset="0"/>
              <a:cs typeface="Times New Roman" pitchFamily="18" charset="0"/>
            </a:endParaRPr>
          </a:p>
          <a:p>
            <a:pPr eaLnBrk="0" hangingPunct="0">
              <a:buFontTx/>
              <a:buChar char="•"/>
            </a:pPr>
            <a:r>
              <a:rPr lang="en-US" sz="1200" b="1">
                <a:solidFill>
                  <a:srgbClr val="FF0000"/>
                </a:solidFill>
                <a:latin typeface="Times New Roman" pitchFamily="18" charset="0"/>
                <a:ea typeface="Calibri" pitchFamily="34" charset="0"/>
                <a:cs typeface="Times New Roman" pitchFamily="18" charset="0"/>
              </a:rPr>
              <a:t>Where do the actions/events in the source take place?</a:t>
            </a:r>
            <a:endParaRPr lang="en-US" sz="1200" b="1">
              <a:solidFill>
                <a:srgbClr val="FF0000"/>
              </a:solidFill>
            </a:endParaRPr>
          </a:p>
          <a:p>
            <a:pPr eaLnBrk="0" hangingPunct="0">
              <a:buFontTx/>
              <a:buChar char="•"/>
            </a:pPr>
            <a:r>
              <a:rPr lang="en-US" sz="1200" b="1">
                <a:solidFill>
                  <a:srgbClr val="FF0000"/>
                </a:solidFill>
                <a:latin typeface="Times New Roman" pitchFamily="18" charset="0"/>
                <a:ea typeface="Calibri" pitchFamily="34" charset="0"/>
                <a:cs typeface="Calibri" pitchFamily="34" charset="0"/>
              </a:rPr>
              <a:t>Who are the main voices, people of interest, and groups in this source?</a:t>
            </a:r>
            <a:endParaRPr lang="en-US" sz="1200" b="1">
              <a:solidFill>
                <a:srgbClr val="FF0000"/>
              </a:solidFill>
            </a:endParaRPr>
          </a:p>
          <a:p>
            <a:pPr eaLnBrk="0" hangingPunct="0">
              <a:buFontTx/>
              <a:buChar char="•"/>
            </a:pPr>
            <a:r>
              <a:rPr lang="en-US" sz="1200" b="1">
                <a:solidFill>
                  <a:srgbClr val="FF0000"/>
                </a:solidFill>
                <a:latin typeface="Times New Roman" pitchFamily="18" charset="0"/>
                <a:ea typeface="Calibri" pitchFamily="34" charset="0"/>
                <a:cs typeface="Calibri" pitchFamily="34" charset="0"/>
              </a:rPr>
              <a:t>What are the main actions and events taking place?</a:t>
            </a:r>
            <a:endParaRPr lang="en-US" sz="1200" b="1">
              <a:solidFill>
                <a:srgbClr val="FF0000"/>
              </a:solidFill>
            </a:endParaRPr>
          </a:p>
          <a:p>
            <a:pPr eaLnBrk="0" hangingPunct="0">
              <a:buFontTx/>
              <a:buChar char="•"/>
            </a:pPr>
            <a:r>
              <a:rPr lang="en-US" sz="1200" b="1">
                <a:solidFill>
                  <a:srgbClr val="FF0000"/>
                </a:solidFill>
                <a:latin typeface="Times New Roman" pitchFamily="18" charset="0"/>
                <a:ea typeface="Calibri" pitchFamily="34" charset="0"/>
                <a:cs typeface="Calibri" pitchFamily="34" charset="0"/>
              </a:rPr>
              <a:t>Can you identify any significant objects or items in this source?</a:t>
            </a:r>
            <a:endParaRPr lang="en-US" sz="1200" b="1">
              <a:solidFill>
                <a:srgbClr val="FF0000"/>
              </a:solidFill>
            </a:endParaRPr>
          </a:p>
        </p:txBody>
      </p:sp>
      <p:sp>
        <p:nvSpPr>
          <p:cNvPr id="22530" name="Rectangle 2"/>
          <p:cNvSpPr>
            <a:spLocks noChangeArrowheads="1"/>
          </p:cNvSpPr>
          <p:nvPr/>
        </p:nvSpPr>
        <p:spPr bwMode="auto">
          <a:xfrm>
            <a:off x="3048000" y="1981200"/>
            <a:ext cx="2667000" cy="2308225"/>
          </a:xfrm>
          <a:prstGeom prst="rect">
            <a:avLst/>
          </a:prstGeom>
          <a:noFill/>
          <a:ln w="9525">
            <a:noFill/>
            <a:miter lim="800000"/>
            <a:headEnd/>
            <a:tailEnd/>
          </a:ln>
        </p:spPr>
        <p:txBody>
          <a:bodyPr anchor="ctr">
            <a:spAutoFit/>
          </a:bodyPr>
          <a:lstStyle/>
          <a:p>
            <a:pPr eaLnBrk="0" hangingPunct="0">
              <a:buFontTx/>
              <a:buChar char="•"/>
            </a:pPr>
            <a:r>
              <a:rPr lang="en-US" sz="1200" b="1">
                <a:solidFill>
                  <a:srgbClr val="FF0000"/>
                </a:solidFill>
                <a:latin typeface="Times New Roman" pitchFamily="18" charset="0"/>
                <a:ea typeface="Calibri" pitchFamily="34" charset="0"/>
                <a:cs typeface="Times New Roman" pitchFamily="18" charset="0"/>
              </a:rPr>
              <a:t>What was happening at this time in history?</a:t>
            </a:r>
            <a:endParaRPr lang="en-US" sz="1200" b="1">
              <a:solidFill>
                <a:srgbClr val="FF0000"/>
              </a:solidFill>
              <a:ea typeface="Calibri" pitchFamily="34" charset="0"/>
              <a:cs typeface="Times New Roman" pitchFamily="18" charset="0"/>
            </a:endParaRPr>
          </a:p>
          <a:p>
            <a:pPr eaLnBrk="0" hangingPunct="0">
              <a:buFontTx/>
              <a:buChar char="•"/>
            </a:pPr>
            <a:r>
              <a:rPr lang="en-US" sz="1200" b="1">
                <a:solidFill>
                  <a:srgbClr val="FF0000"/>
                </a:solidFill>
                <a:latin typeface="Times New Roman" pitchFamily="18" charset="0"/>
                <a:ea typeface="Calibri" pitchFamily="34" charset="0"/>
                <a:cs typeface="Times New Roman" pitchFamily="18" charset="0"/>
              </a:rPr>
              <a:t>What do you already know that connects to this source?</a:t>
            </a:r>
            <a:endParaRPr lang="en-US" sz="1200" b="1">
              <a:solidFill>
                <a:srgbClr val="FF0000"/>
              </a:solidFill>
            </a:endParaRPr>
          </a:p>
          <a:p>
            <a:pPr eaLnBrk="0" hangingPunct="0">
              <a:buFontTx/>
              <a:buChar char="•"/>
            </a:pPr>
            <a:r>
              <a:rPr lang="en-US" sz="1200" b="1">
                <a:solidFill>
                  <a:srgbClr val="FF0000"/>
                </a:solidFill>
                <a:latin typeface="Times New Roman" pitchFamily="18" charset="0"/>
                <a:ea typeface="Calibri" pitchFamily="34" charset="0"/>
                <a:cs typeface="Calibri" pitchFamily="34" charset="0"/>
              </a:rPr>
              <a:t>What have you learned or studied about in previous history classes that might connect to this historical source?</a:t>
            </a:r>
            <a:endParaRPr lang="en-US" sz="1200" b="1">
              <a:solidFill>
                <a:srgbClr val="FF0000"/>
              </a:solidFill>
            </a:endParaRPr>
          </a:p>
          <a:p>
            <a:pPr eaLnBrk="0" hangingPunct="0">
              <a:buFontTx/>
              <a:buChar char="•"/>
            </a:pPr>
            <a:r>
              <a:rPr lang="en-US" sz="1200" b="1">
                <a:solidFill>
                  <a:srgbClr val="FF0000"/>
                </a:solidFill>
                <a:latin typeface="Times New Roman" pitchFamily="18" charset="0"/>
                <a:ea typeface="Calibri" pitchFamily="34" charset="0"/>
                <a:cs typeface="Calibri" pitchFamily="34" charset="0"/>
              </a:rPr>
              <a:t>What have you learned or studied about in other (non-history) classes that might connect to this historical source?</a:t>
            </a:r>
            <a:endParaRPr lang="en-US" sz="1200" b="1">
              <a:solidFill>
                <a:srgbClr val="FF0000"/>
              </a:solidFill>
            </a:endParaRPr>
          </a:p>
        </p:txBody>
      </p:sp>
      <p:sp>
        <p:nvSpPr>
          <p:cNvPr id="22531" name="Rectangle 3"/>
          <p:cNvSpPr>
            <a:spLocks noChangeArrowheads="1"/>
          </p:cNvSpPr>
          <p:nvPr/>
        </p:nvSpPr>
        <p:spPr bwMode="auto">
          <a:xfrm>
            <a:off x="6096000" y="1828800"/>
            <a:ext cx="2362200" cy="2124075"/>
          </a:xfrm>
          <a:prstGeom prst="rect">
            <a:avLst/>
          </a:prstGeom>
          <a:noFill/>
          <a:ln w="9525">
            <a:noFill/>
            <a:miter lim="800000"/>
            <a:headEnd/>
            <a:tailEnd/>
          </a:ln>
        </p:spPr>
        <p:txBody>
          <a:bodyPr anchor="ctr">
            <a:spAutoFit/>
          </a:bodyPr>
          <a:lstStyle/>
          <a:p>
            <a:pPr eaLnBrk="0" hangingPunct="0">
              <a:buFontTx/>
              <a:buChar char="•"/>
            </a:pPr>
            <a:r>
              <a:rPr lang="en-US" sz="1200" b="1">
                <a:solidFill>
                  <a:srgbClr val="FF0000"/>
                </a:solidFill>
                <a:latin typeface="Times New Roman" pitchFamily="18" charset="0"/>
                <a:ea typeface="Calibri" pitchFamily="34" charset="0"/>
                <a:cs typeface="Times New Roman" pitchFamily="18" charset="0"/>
              </a:rPr>
              <a:t>Who created this source?</a:t>
            </a:r>
            <a:endParaRPr lang="en-US" sz="1200" b="1">
              <a:solidFill>
                <a:srgbClr val="FF0000"/>
              </a:solidFill>
              <a:ea typeface="Calibri" pitchFamily="34" charset="0"/>
              <a:cs typeface="Times New Roman" pitchFamily="18" charset="0"/>
            </a:endParaRPr>
          </a:p>
          <a:p>
            <a:pPr eaLnBrk="0" hangingPunct="0">
              <a:buFontTx/>
              <a:buChar char="•"/>
            </a:pPr>
            <a:r>
              <a:rPr lang="en-US" sz="1200" b="1">
                <a:solidFill>
                  <a:srgbClr val="FF0000"/>
                </a:solidFill>
                <a:latin typeface="Times New Roman" pitchFamily="18" charset="0"/>
                <a:ea typeface="Calibri" pitchFamily="34" charset="0"/>
                <a:cs typeface="Times New Roman" pitchFamily="18" charset="0"/>
              </a:rPr>
              <a:t>What do you think was their purpose for creating it?</a:t>
            </a:r>
            <a:endParaRPr lang="en-US" sz="1200" b="1">
              <a:solidFill>
                <a:srgbClr val="FF0000"/>
              </a:solidFill>
            </a:endParaRPr>
          </a:p>
          <a:p>
            <a:pPr eaLnBrk="0" hangingPunct="0">
              <a:buFontTx/>
              <a:buChar char="•"/>
            </a:pPr>
            <a:r>
              <a:rPr lang="en-US" sz="1200" b="1">
                <a:solidFill>
                  <a:srgbClr val="FF0000"/>
                </a:solidFill>
                <a:latin typeface="Times New Roman" pitchFamily="18" charset="0"/>
                <a:ea typeface="Calibri" pitchFamily="34" charset="0"/>
                <a:cs typeface="Calibri" pitchFamily="34" charset="0"/>
              </a:rPr>
              <a:t>Who do you think might have owned or read this source?</a:t>
            </a:r>
            <a:endParaRPr lang="en-US" sz="1200" b="1">
              <a:solidFill>
                <a:srgbClr val="FF0000"/>
              </a:solidFill>
            </a:endParaRPr>
          </a:p>
          <a:p>
            <a:pPr eaLnBrk="0" hangingPunct="0">
              <a:buFontTx/>
              <a:buChar char="•"/>
            </a:pPr>
            <a:r>
              <a:rPr lang="en-US" sz="1200" b="1">
                <a:solidFill>
                  <a:srgbClr val="FF0000"/>
                </a:solidFill>
                <a:latin typeface="Times New Roman" pitchFamily="18" charset="0"/>
                <a:ea typeface="Calibri" pitchFamily="34" charset="0"/>
                <a:cs typeface="Calibri" pitchFamily="34" charset="0"/>
              </a:rPr>
              <a:t>What specific examples/evidence from the source help to support the intended purpose?</a:t>
            </a:r>
            <a:endParaRPr lang="en-US" sz="1200" b="1">
              <a:solidFill>
                <a:srgbClr val="FF0000"/>
              </a:solidFill>
            </a:endParaRPr>
          </a:p>
          <a:p>
            <a:pPr eaLnBrk="0" hangingPunct="0">
              <a:buFontTx/>
              <a:buChar char="•"/>
            </a:pPr>
            <a:r>
              <a:rPr lang="en-US" sz="1200" b="1">
                <a:solidFill>
                  <a:srgbClr val="FF0000"/>
                </a:solidFill>
                <a:latin typeface="Times New Roman" pitchFamily="18" charset="0"/>
                <a:ea typeface="Calibri" pitchFamily="34" charset="0"/>
                <a:cs typeface="Calibri" pitchFamily="34" charset="0"/>
              </a:rPr>
              <a:t>Who or what is missing from this source?</a:t>
            </a:r>
            <a:endParaRPr lang="en-US" sz="1200" b="1">
              <a:solidFill>
                <a:srgbClr val="FF0000"/>
              </a:solidFill>
            </a:endParaRPr>
          </a:p>
        </p:txBody>
      </p:sp>
      <p:sp>
        <p:nvSpPr>
          <p:cNvPr id="22532" name="Rectangle 4"/>
          <p:cNvSpPr>
            <a:spLocks noChangeArrowheads="1"/>
          </p:cNvSpPr>
          <p:nvPr/>
        </p:nvSpPr>
        <p:spPr bwMode="auto">
          <a:xfrm>
            <a:off x="2209800" y="5381625"/>
            <a:ext cx="4419600" cy="1200150"/>
          </a:xfrm>
          <a:prstGeom prst="rect">
            <a:avLst/>
          </a:prstGeom>
          <a:noFill/>
          <a:ln w="9525">
            <a:noFill/>
            <a:miter lim="800000"/>
            <a:headEnd/>
            <a:tailEnd/>
          </a:ln>
        </p:spPr>
        <p:txBody>
          <a:bodyPr anchor="ctr">
            <a:spAutoFit/>
          </a:bodyPr>
          <a:lstStyle/>
          <a:p>
            <a:pPr eaLnBrk="0" hangingPunct="0">
              <a:buFontTx/>
              <a:buChar char="•"/>
            </a:pPr>
            <a:r>
              <a:rPr lang="en-US" sz="1200" b="1">
                <a:solidFill>
                  <a:srgbClr val="FF0000"/>
                </a:solidFill>
                <a:latin typeface="Times New Roman" pitchFamily="18" charset="0"/>
                <a:ea typeface="Calibri" pitchFamily="34" charset="0"/>
                <a:cs typeface="Times New Roman" pitchFamily="18" charset="0"/>
              </a:rPr>
              <a:t>How does this historical source help you to answer the essential question?</a:t>
            </a:r>
            <a:endParaRPr lang="en-US" sz="1200" b="1">
              <a:solidFill>
                <a:srgbClr val="FF0000"/>
              </a:solidFill>
              <a:ea typeface="Calibri" pitchFamily="34" charset="0"/>
              <a:cs typeface="Times New Roman" pitchFamily="18" charset="0"/>
            </a:endParaRPr>
          </a:p>
          <a:p>
            <a:pPr eaLnBrk="0" hangingPunct="0">
              <a:buFontTx/>
              <a:buChar char="•"/>
            </a:pPr>
            <a:r>
              <a:rPr lang="en-US" sz="1200" b="1">
                <a:solidFill>
                  <a:srgbClr val="FF0000"/>
                </a:solidFill>
                <a:latin typeface="Times New Roman" pitchFamily="18" charset="0"/>
                <a:ea typeface="Calibri" pitchFamily="34" charset="0"/>
                <a:cs typeface="Times New Roman" pitchFamily="18" charset="0"/>
              </a:rPr>
              <a:t>How helpful and useful was this source in helping us to answer the essential question?</a:t>
            </a:r>
            <a:endParaRPr lang="en-US" sz="1200" b="1">
              <a:solidFill>
                <a:srgbClr val="FF0000"/>
              </a:solidFill>
            </a:endParaRPr>
          </a:p>
          <a:p>
            <a:pPr eaLnBrk="0" hangingPunct="0">
              <a:buFontTx/>
              <a:buChar char="•"/>
            </a:pPr>
            <a:r>
              <a:rPr lang="en-US" sz="1200" b="1">
                <a:solidFill>
                  <a:srgbClr val="FF0000"/>
                </a:solidFill>
                <a:latin typeface="Times New Roman" pitchFamily="18" charset="0"/>
                <a:ea typeface="Calibri" pitchFamily="34" charset="0"/>
                <a:cs typeface="Calibri" pitchFamily="34" charset="0"/>
              </a:rPr>
              <a:t>What further questions do we have about this source?</a:t>
            </a:r>
            <a:endParaRPr lang="en-US" sz="1200" b="1">
              <a:solidFill>
                <a:srgbClr val="FF0000"/>
              </a:solidFill>
            </a:endParaRPr>
          </a:p>
          <a:p>
            <a:pPr eaLnBrk="0" hangingPunct="0"/>
            <a:endParaRPr lang="en-US" sz="1200" b="1">
              <a:solidFill>
                <a:srgbClr val="FF0000"/>
              </a:solidFill>
            </a:endParaRPr>
          </a:p>
        </p:txBody>
      </p:sp>
      <p:sp>
        <p:nvSpPr>
          <p:cNvPr id="21" name="Rectangle 20"/>
          <p:cNvSpPr/>
          <p:nvPr/>
        </p:nvSpPr>
        <p:spPr>
          <a:xfrm>
            <a:off x="2133600" y="457200"/>
            <a:ext cx="4213398" cy="369332"/>
          </a:xfrm>
          <a:prstGeom prst="rect">
            <a:avLst/>
          </a:prstGeom>
        </p:spPr>
        <p:txBody>
          <a:bodyPr wrap="none">
            <a:spAutoFit/>
          </a:bodyPr>
          <a:lstStyle/>
          <a:p>
            <a:pPr fontAlgn="auto">
              <a:spcBef>
                <a:spcPts val="0"/>
              </a:spcBef>
              <a:spcAft>
                <a:spcPts val="0"/>
              </a:spcAft>
              <a:defRPr/>
            </a:pPr>
            <a:r>
              <a:rPr lang="en-US" b="1" dirty="0" smtClean="0">
                <a:effectLst>
                  <a:outerShdw blurRad="38100" dist="38100" dir="2700000" algn="tl">
                    <a:srgbClr val="000000">
                      <a:alpha val="43137"/>
                    </a:srgbClr>
                  </a:outerShdw>
                </a:effectLst>
              </a:rPr>
              <a:t>Mesopotamian Rulers: How did they rule?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 calcmode="lin" valueType="num">
                                      <p:cBhvr>
                                        <p:cTn id="7" dur="500" fill="hold"/>
                                        <p:tgtEl>
                                          <p:spTgt spid="22529"/>
                                        </p:tgtEl>
                                        <p:attrNameLst>
                                          <p:attrName>ppt_w</p:attrName>
                                        </p:attrNameLst>
                                      </p:cBhvr>
                                      <p:tavLst>
                                        <p:tav tm="0">
                                          <p:val>
                                            <p:fltVal val="0"/>
                                          </p:val>
                                        </p:tav>
                                        <p:tav tm="100000">
                                          <p:val>
                                            <p:strVal val="#ppt_w"/>
                                          </p:val>
                                        </p:tav>
                                      </p:tavLst>
                                    </p:anim>
                                    <p:anim calcmode="lin" valueType="num">
                                      <p:cBhvr>
                                        <p:cTn id="8" dur="500" fill="hold"/>
                                        <p:tgtEl>
                                          <p:spTgt spid="22529"/>
                                        </p:tgtEl>
                                        <p:attrNameLst>
                                          <p:attrName>ppt_h</p:attrName>
                                        </p:attrNameLst>
                                      </p:cBhvr>
                                      <p:tavLst>
                                        <p:tav tm="0">
                                          <p:val>
                                            <p:fltVal val="0"/>
                                          </p:val>
                                        </p:tav>
                                        <p:tav tm="100000">
                                          <p:val>
                                            <p:strVal val="#ppt_h"/>
                                          </p:val>
                                        </p:tav>
                                      </p:tavLst>
                                    </p:anim>
                                    <p:animEffect transition="in" filter="fade">
                                      <p:cBhvr>
                                        <p:cTn id="9" dur="500"/>
                                        <p:tgtEl>
                                          <p:spTgt spid="225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530"/>
                                        </p:tgtEl>
                                        <p:attrNameLst>
                                          <p:attrName>style.visibility</p:attrName>
                                        </p:attrNameLst>
                                      </p:cBhvr>
                                      <p:to>
                                        <p:strVal val="visible"/>
                                      </p:to>
                                    </p:set>
                                    <p:anim calcmode="lin" valueType="num">
                                      <p:cBhvr>
                                        <p:cTn id="14" dur="500" fill="hold"/>
                                        <p:tgtEl>
                                          <p:spTgt spid="22530"/>
                                        </p:tgtEl>
                                        <p:attrNameLst>
                                          <p:attrName>ppt_w</p:attrName>
                                        </p:attrNameLst>
                                      </p:cBhvr>
                                      <p:tavLst>
                                        <p:tav tm="0">
                                          <p:val>
                                            <p:fltVal val="0"/>
                                          </p:val>
                                        </p:tav>
                                        <p:tav tm="100000">
                                          <p:val>
                                            <p:strVal val="#ppt_w"/>
                                          </p:val>
                                        </p:tav>
                                      </p:tavLst>
                                    </p:anim>
                                    <p:anim calcmode="lin" valueType="num">
                                      <p:cBhvr>
                                        <p:cTn id="15" dur="500" fill="hold"/>
                                        <p:tgtEl>
                                          <p:spTgt spid="22530"/>
                                        </p:tgtEl>
                                        <p:attrNameLst>
                                          <p:attrName>ppt_h</p:attrName>
                                        </p:attrNameLst>
                                      </p:cBhvr>
                                      <p:tavLst>
                                        <p:tav tm="0">
                                          <p:val>
                                            <p:fltVal val="0"/>
                                          </p:val>
                                        </p:tav>
                                        <p:tav tm="100000">
                                          <p:val>
                                            <p:strVal val="#ppt_h"/>
                                          </p:val>
                                        </p:tav>
                                      </p:tavLst>
                                    </p:anim>
                                    <p:animEffect transition="in" filter="fade">
                                      <p:cBhvr>
                                        <p:cTn id="16" dur="500"/>
                                        <p:tgtEl>
                                          <p:spTgt spid="2253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2531"/>
                                        </p:tgtEl>
                                        <p:attrNameLst>
                                          <p:attrName>style.visibility</p:attrName>
                                        </p:attrNameLst>
                                      </p:cBhvr>
                                      <p:to>
                                        <p:strVal val="visible"/>
                                      </p:to>
                                    </p:set>
                                    <p:anim calcmode="lin" valueType="num">
                                      <p:cBhvr>
                                        <p:cTn id="21" dur="500" fill="hold"/>
                                        <p:tgtEl>
                                          <p:spTgt spid="22531"/>
                                        </p:tgtEl>
                                        <p:attrNameLst>
                                          <p:attrName>ppt_w</p:attrName>
                                        </p:attrNameLst>
                                      </p:cBhvr>
                                      <p:tavLst>
                                        <p:tav tm="0">
                                          <p:val>
                                            <p:fltVal val="0"/>
                                          </p:val>
                                        </p:tav>
                                        <p:tav tm="100000">
                                          <p:val>
                                            <p:strVal val="#ppt_w"/>
                                          </p:val>
                                        </p:tav>
                                      </p:tavLst>
                                    </p:anim>
                                    <p:anim calcmode="lin" valueType="num">
                                      <p:cBhvr>
                                        <p:cTn id="22" dur="500" fill="hold"/>
                                        <p:tgtEl>
                                          <p:spTgt spid="22531"/>
                                        </p:tgtEl>
                                        <p:attrNameLst>
                                          <p:attrName>ppt_h</p:attrName>
                                        </p:attrNameLst>
                                      </p:cBhvr>
                                      <p:tavLst>
                                        <p:tav tm="0">
                                          <p:val>
                                            <p:fltVal val="0"/>
                                          </p:val>
                                        </p:tav>
                                        <p:tav tm="100000">
                                          <p:val>
                                            <p:strVal val="#ppt_h"/>
                                          </p:val>
                                        </p:tav>
                                      </p:tavLst>
                                    </p:anim>
                                    <p:animEffect transition="in" filter="fade">
                                      <p:cBhvr>
                                        <p:cTn id="23" dur="500"/>
                                        <p:tgtEl>
                                          <p:spTgt spid="2253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2532">
                                            <p:txEl>
                                              <p:pRg st="0" end="0"/>
                                            </p:txEl>
                                          </p:spTgt>
                                        </p:tgtEl>
                                        <p:attrNameLst>
                                          <p:attrName>style.visibility</p:attrName>
                                        </p:attrNameLst>
                                      </p:cBhvr>
                                      <p:to>
                                        <p:strVal val="visible"/>
                                      </p:to>
                                    </p:set>
                                    <p:anim calcmode="lin" valueType="num">
                                      <p:cBhvr>
                                        <p:cTn id="28" dur="500" fill="hold"/>
                                        <p:tgtEl>
                                          <p:spTgt spid="22532">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2532">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2532">
                                            <p:txEl>
                                              <p:pRg st="0" end="0"/>
                                            </p:txEl>
                                          </p:spTgt>
                                        </p:tgtEl>
                                      </p:cBhvr>
                                    </p:animEffect>
                                  </p:childTnLst>
                                </p:cTn>
                              </p:par>
                              <p:par>
                                <p:cTn id="31" presetID="53" presetClass="entr" presetSubtype="0" fill="hold" nodeType="withEffect">
                                  <p:stCondLst>
                                    <p:cond delay="0"/>
                                  </p:stCondLst>
                                  <p:childTnLst>
                                    <p:set>
                                      <p:cBhvr>
                                        <p:cTn id="32" dur="1" fill="hold">
                                          <p:stCondLst>
                                            <p:cond delay="0"/>
                                          </p:stCondLst>
                                        </p:cTn>
                                        <p:tgtEl>
                                          <p:spTgt spid="22532">
                                            <p:txEl>
                                              <p:pRg st="1" end="1"/>
                                            </p:txEl>
                                          </p:spTgt>
                                        </p:tgtEl>
                                        <p:attrNameLst>
                                          <p:attrName>style.visibility</p:attrName>
                                        </p:attrNameLst>
                                      </p:cBhvr>
                                      <p:to>
                                        <p:strVal val="visible"/>
                                      </p:to>
                                    </p:set>
                                    <p:anim calcmode="lin" valueType="num">
                                      <p:cBhvr>
                                        <p:cTn id="33" dur="500" fill="hold"/>
                                        <p:tgtEl>
                                          <p:spTgt spid="22532">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22532">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22532">
                                            <p:txEl>
                                              <p:pRg st="1" end="1"/>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22532">
                                            <p:txEl>
                                              <p:pRg st="2" end="2"/>
                                            </p:txEl>
                                          </p:spTgt>
                                        </p:tgtEl>
                                        <p:attrNameLst>
                                          <p:attrName>style.visibility</p:attrName>
                                        </p:attrNameLst>
                                      </p:cBhvr>
                                      <p:to>
                                        <p:strVal val="visible"/>
                                      </p:to>
                                    </p:set>
                                    <p:anim calcmode="lin" valueType="num">
                                      <p:cBhvr>
                                        <p:cTn id="38" dur="500" fill="hold"/>
                                        <p:tgtEl>
                                          <p:spTgt spid="22532">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22532">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225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225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yrus entering Babylon.jpg"/>
          <p:cNvPicPr>
            <a:picLocks noChangeAspect="1"/>
          </p:cNvPicPr>
          <p:nvPr/>
        </p:nvPicPr>
        <p:blipFill>
          <a:blip r:embed="rId3" cstate="print"/>
          <a:stretch>
            <a:fillRect/>
          </a:stretch>
        </p:blipFill>
        <p:spPr>
          <a:xfrm>
            <a:off x="0" y="685800"/>
            <a:ext cx="9144000" cy="6172200"/>
          </a:xfrm>
          <a:prstGeom prst="rect">
            <a:avLst/>
          </a:prstGeom>
        </p:spPr>
      </p:pic>
      <p:sp>
        <p:nvSpPr>
          <p:cNvPr id="5" name="Title 4"/>
          <p:cNvSpPr>
            <a:spLocks noGrp="1"/>
          </p:cNvSpPr>
          <p:nvPr>
            <p:ph type="title"/>
          </p:nvPr>
        </p:nvSpPr>
        <p:spPr>
          <a:xfrm>
            <a:off x="0" y="0"/>
            <a:ext cx="9144000" cy="1143000"/>
          </a:xfrm>
        </p:spPr>
        <p:txBody>
          <a:bodyPr>
            <a:normAutofit fontScale="90000"/>
          </a:bodyPr>
          <a:lstStyle/>
          <a:p>
            <a:r>
              <a:rPr lang="en-US" sz="3600" b="1" dirty="0" smtClean="0">
                <a:solidFill>
                  <a:srgbClr val="C00000"/>
                </a:solidFill>
                <a:effectLst>
                  <a:outerShdw blurRad="38100" dist="38100" dir="2700000" algn="tl">
                    <a:srgbClr val="000000">
                      <a:alpha val="43137"/>
                    </a:srgbClr>
                  </a:outerShdw>
                </a:effectLst>
              </a:rPr>
              <a:t>Cyrus: Does he deserve to be called “Great”?</a:t>
            </a:r>
            <a:br>
              <a:rPr lang="en-US" sz="3600" b="1" dirty="0" smtClean="0">
                <a:solidFill>
                  <a:srgbClr val="C00000"/>
                </a:solidFill>
                <a:effectLst>
                  <a:outerShdw blurRad="38100" dist="38100" dir="2700000" algn="tl">
                    <a:srgbClr val="000000">
                      <a:alpha val="43137"/>
                    </a:srgbClr>
                  </a:outerShdw>
                </a:effectLst>
              </a:rPr>
            </a:br>
            <a:endParaRPr lang="en-US" sz="3600" b="1" dirty="0">
              <a:solidFill>
                <a:srgbClr val="C00000"/>
              </a:solidFill>
              <a:effectLst>
                <a:outerShdw blurRad="38100" dist="38100" dir="2700000" algn="tl">
                  <a:srgbClr val="000000">
                    <a:alpha val="43137"/>
                  </a:srgbClr>
                </a:outerShdw>
              </a:effectLst>
            </a:endParaRPr>
          </a:p>
        </p:txBody>
      </p:sp>
      <p:sp>
        <p:nvSpPr>
          <p:cNvPr id="6" name="Oval Callout 5"/>
          <p:cNvSpPr/>
          <p:nvPr/>
        </p:nvSpPr>
        <p:spPr>
          <a:xfrm rot="10800000" flipV="1">
            <a:off x="228600" y="838200"/>
            <a:ext cx="3657600" cy="1828800"/>
          </a:xfrm>
          <a:prstGeom prst="wedgeEllipseCallout">
            <a:avLst>
              <a:gd name="adj1" fmla="val -84881"/>
              <a:gd name="adj2" fmla="val 177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HOW DID I RULE?</a:t>
            </a:r>
          </a:p>
          <a:p>
            <a:pPr algn="ctr"/>
            <a:r>
              <a:rPr lang="en-US" sz="2000" dirty="0" smtClean="0">
                <a:solidFill>
                  <a:schemeClr val="tx1"/>
                </a:solidFill>
              </a:rPr>
              <a:t>(Did I follow in the footsteps of the Mesopotamians?)</a:t>
            </a:r>
            <a:endParaRPr lang="en-US" sz="2000" dirty="0">
              <a:solidFill>
                <a:schemeClr val="tx1"/>
              </a:solidFill>
            </a:endParaRPr>
          </a:p>
        </p:txBody>
      </p:sp>
      <p:sp>
        <p:nvSpPr>
          <p:cNvPr id="7" name="Rectangle 6"/>
          <p:cNvSpPr/>
          <p:nvPr/>
        </p:nvSpPr>
        <p:spPr>
          <a:xfrm>
            <a:off x="4572000" y="6519446"/>
            <a:ext cx="4572000" cy="338554"/>
          </a:xfrm>
          <a:prstGeom prst="rect">
            <a:avLst/>
          </a:prstGeom>
        </p:spPr>
        <p:txBody>
          <a:bodyPr>
            <a:spAutoFit/>
          </a:bodyPr>
          <a:lstStyle/>
          <a:p>
            <a:r>
              <a:rPr lang="en-US" sz="1600" dirty="0" smtClean="0">
                <a:hlinkClick r:id="rId4"/>
              </a:rPr>
              <a:t>http://www.youtube.com/watch?v=QQcEmiGCaCo</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rsian empire map.jpg"/>
          <p:cNvPicPr>
            <a:picLocks noChangeAspect="1"/>
          </p:cNvPicPr>
          <p:nvPr/>
        </p:nvPicPr>
        <p:blipFill>
          <a:blip r:embed="rId2" cstate="print"/>
          <a:stretch>
            <a:fillRect/>
          </a:stretch>
        </p:blipFill>
        <p:spPr>
          <a:xfrm>
            <a:off x="0" y="533400"/>
            <a:ext cx="9144000" cy="5867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2866490" cy="461665"/>
          </a:xfrm>
          <a:prstGeom prst="rect">
            <a:avLst/>
          </a:prstGeom>
          <a:noFill/>
        </p:spPr>
        <p:txBody>
          <a:bodyPr wrap="none" rtlCol="0">
            <a:spAutoFit/>
          </a:bodyPr>
          <a:lstStyle/>
          <a:p>
            <a:r>
              <a:rPr lang="en-US" sz="1200" dirty="0" smtClean="0"/>
              <a:t>Name: _____________________________</a:t>
            </a:r>
          </a:p>
          <a:p>
            <a:r>
              <a:rPr lang="en-US" sz="1200" dirty="0" smtClean="0"/>
              <a:t>Block: ____________</a:t>
            </a:r>
            <a:endParaRPr lang="en-US" sz="1200" dirty="0"/>
          </a:p>
        </p:txBody>
      </p:sp>
      <p:sp>
        <p:nvSpPr>
          <p:cNvPr id="3" name="Title 2"/>
          <p:cNvSpPr>
            <a:spLocks noGrp="1"/>
          </p:cNvSpPr>
          <p:nvPr>
            <p:ph type="title"/>
          </p:nvPr>
        </p:nvSpPr>
        <p:spPr>
          <a:xfrm>
            <a:off x="457200" y="27008"/>
            <a:ext cx="8229600" cy="944562"/>
          </a:xfrm>
        </p:spPr>
        <p:txBody>
          <a:bodyPr/>
          <a:lstStyle/>
          <a:p>
            <a:r>
              <a:rPr lang="en-US" sz="3600" b="1" dirty="0" smtClean="0"/>
              <a:t>FILL THE BOWLS!</a:t>
            </a:r>
            <a:endParaRPr lang="en-US" sz="3600" b="1" dirty="0"/>
          </a:p>
        </p:txBody>
      </p:sp>
      <p:sp>
        <p:nvSpPr>
          <p:cNvPr id="4" name="Oval 3"/>
          <p:cNvSpPr/>
          <p:nvPr/>
        </p:nvSpPr>
        <p:spPr>
          <a:xfrm>
            <a:off x="2921779" y="762000"/>
            <a:ext cx="3124200" cy="838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tx1"/>
                </a:solidFill>
              </a:rPr>
              <a:t>DOES THE PERSIAN EMPEROR CYRUS DESERVE TO BE CALLED “GREAT”?</a:t>
            </a:r>
          </a:p>
        </p:txBody>
      </p:sp>
      <p:sp>
        <p:nvSpPr>
          <p:cNvPr id="5" name="Oval 4"/>
          <p:cNvSpPr/>
          <p:nvPr/>
        </p:nvSpPr>
        <p:spPr>
          <a:xfrm>
            <a:off x="0" y="2057400"/>
            <a:ext cx="2942690" cy="4800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endParaRPr>
          </a:p>
          <a:p>
            <a:pPr algn="ctr" fontAlgn="auto">
              <a:spcBef>
                <a:spcPts val="0"/>
              </a:spcBef>
              <a:spcAft>
                <a:spcPts val="0"/>
              </a:spcAft>
              <a:defRPr/>
            </a:pPr>
            <a:endParaRPr lang="en-US" sz="1200" dirty="0">
              <a:solidFill>
                <a:schemeClr val="tx1"/>
              </a:solidFill>
            </a:endParaRPr>
          </a:p>
        </p:txBody>
      </p:sp>
      <p:sp>
        <p:nvSpPr>
          <p:cNvPr id="7" name="Oval 6"/>
          <p:cNvSpPr/>
          <p:nvPr/>
        </p:nvSpPr>
        <p:spPr>
          <a:xfrm>
            <a:off x="6069208" y="1981200"/>
            <a:ext cx="3074791" cy="4876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dirty="0"/>
              <a:t>Supporting evidence</a:t>
            </a:r>
          </a:p>
        </p:txBody>
      </p:sp>
      <p:cxnSp>
        <p:nvCxnSpPr>
          <p:cNvPr id="8" name="Straight Arrow Connector 7"/>
          <p:cNvCxnSpPr/>
          <p:nvPr/>
        </p:nvCxnSpPr>
        <p:spPr>
          <a:xfrm flipH="1">
            <a:off x="2286000" y="1510134"/>
            <a:ext cx="1113890" cy="7620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88355" y="1600200"/>
            <a:ext cx="0" cy="3810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5"/>
          </p:cNvCxnSpPr>
          <p:nvPr/>
        </p:nvCxnSpPr>
        <p:spPr>
          <a:xfrm>
            <a:off x="5588451" y="1477448"/>
            <a:ext cx="1037524" cy="84665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464" y="2438400"/>
            <a:ext cx="1677962" cy="261610"/>
          </a:xfrm>
          <a:prstGeom prst="rect">
            <a:avLst/>
          </a:prstGeom>
          <a:noFill/>
        </p:spPr>
        <p:txBody>
          <a:bodyPr wrap="square" rtlCol="0">
            <a:spAutoFit/>
          </a:bodyPr>
          <a:lstStyle/>
          <a:p>
            <a:r>
              <a:rPr lang="en-US" sz="1100" b="1" u="sng" dirty="0" smtClean="0"/>
              <a:t>HISTORICAL SOURCE #1</a:t>
            </a:r>
            <a:endParaRPr lang="en-US" sz="1100" b="1" u="sng" dirty="0"/>
          </a:p>
        </p:txBody>
      </p:sp>
      <p:sp>
        <p:nvSpPr>
          <p:cNvPr id="10" name="TextBox 9"/>
          <p:cNvSpPr txBox="1"/>
          <p:nvPr/>
        </p:nvSpPr>
        <p:spPr>
          <a:xfrm>
            <a:off x="457200" y="2743200"/>
            <a:ext cx="1396536" cy="261610"/>
          </a:xfrm>
          <a:prstGeom prst="rect">
            <a:avLst/>
          </a:prstGeom>
          <a:noFill/>
        </p:spPr>
        <p:txBody>
          <a:bodyPr wrap="none" rtlCol="0">
            <a:spAutoFit/>
          </a:bodyPr>
          <a:lstStyle/>
          <a:p>
            <a:r>
              <a:rPr lang="en-US" sz="1100" dirty="0" smtClean="0"/>
              <a:t>Supporting evidence:</a:t>
            </a:r>
            <a:endParaRPr lang="en-US" sz="1100" dirty="0"/>
          </a:p>
        </p:txBody>
      </p:sp>
      <p:sp>
        <p:nvSpPr>
          <p:cNvPr id="17" name="TextBox 16"/>
          <p:cNvSpPr txBox="1"/>
          <p:nvPr/>
        </p:nvSpPr>
        <p:spPr>
          <a:xfrm>
            <a:off x="0" y="4343400"/>
            <a:ext cx="1989647" cy="261610"/>
          </a:xfrm>
          <a:prstGeom prst="rect">
            <a:avLst/>
          </a:prstGeom>
          <a:noFill/>
        </p:spPr>
        <p:txBody>
          <a:bodyPr wrap="none" rtlCol="0">
            <a:spAutoFit/>
          </a:bodyPr>
          <a:lstStyle/>
          <a:p>
            <a:r>
              <a:rPr lang="en-US" sz="1100" b="1" dirty="0" smtClean="0"/>
              <a:t>Interpretation </a:t>
            </a:r>
            <a:r>
              <a:rPr lang="en-US" sz="1100" dirty="0" smtClean="0"/>
              <a:t>of the evidence:</a:t>
            </a:r>
            <a:endParaRPr lang="en-US" sz="1100" dirty="0"/>
          </a:p>
        </p:txBody>
      </p:sp>
      <p:sp>
        <p:nvSpPr>
          <p:cNvPr id="22" name="Rectangle 21"/>
          <p:cNvSpPr/>
          <p:nvPr/>
        </p:nvSpPr>
        <p:spPr>
          <a:xfrm>
            <a:off x="6834051" y="228600"/>
            <a:ext cx="1469886" cy="154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u="sng" dirty="0" smtClean="0">
              <a:solidFill>
                <a:schemeClr val="tx1"/>
              </a:solidFill>
            </a:endParaRPr>
          </a:p>
          <a:p>
            <a:pPr algn="ctr"/>
            <a:endParaRPr lang="en-US" sz="1200" b="1" u="sng" dirty="0">
              <a:solidFill>
                <a:schemeClr val="tx1"/>
              </a:solidFill>
            </a:endParaRPr>
          </a:p>
          <a:p>
            <a:pPr algn="ctr"/>
            <a:endParaRPr lang="en-US" sz="1200" b="1" u="sng" dirty="0" smtClean="0">
              <a:solidFill>
                <a:schemeClr val="tx1"/>
              </a:solidFill>
            </a:endParaRPr>
          </a:p>
          <a:p>
            <a:pPr algn="ctr"/>
            <a:endParaRPr lang="en-US" sz="1200" b="1" u="sng" dirty="0" smtClean="0">
              <a:solidFill>
                <a:schemeClr val="tx1"/>
              </a:solidFill>
            </a:endParaRPr>
          </a:p>
          <a:p>
            <a:pPr algn="ctr"/>
            <a:r>
              <a:rPr lang="en-US" sz="1200" b="1" u="sng" dirty="0" smtClean="0">
                <a:solidFill>
                  <a:schemeClr val="tx1"/>
                </a:solidFill>
              </a:rPr>
              <a:t>Interpretation words</a:t>
            </a:r>
            <a:endParaRPr lang="en-US" sz="1200" dirty="0" smtClean="0">
              <a:solidFill>
                <a:schemeClr val="tx1"/>
              </a:solidFill>
            </a:endParaRPr>
          </a:p>
          <a:p>
            <a:r>
              <a:rPr lang="en-US" sz="1200" dirty="0" smtClean="0">
                <a:solidFill>
                  <a:schemeClr val="tx1"/>
                </a:solidFill>
              </a:rPr>
              <a:t>shows that… </a:t>
            </a:r>
          </a:p>
          <a:p>
            <a:r>
              <a:rPr lang="en-US" sz="1200" dirty="0" smtClean="0">
                <a:solidFill>
                  <a:schemeClr val="tx1"/>
                </a:solidFill>
              </a:rPr>
              <a:t>indicates that…</a:t>
            </a:r>
          </a:p>
          <a:p>
            <a:r>
              <a:rPr lang="en-US" sz="1200" dirty="0" smtClean="0">
                <a:solidFill>
                  <a:schemeClr val="tx1"/>
                </a:solidFill>
              </a:rPr>
              <a:t>Due to…</a:t>
            </a:r>
          </a:p>
          <a:p>
            <a:r>
              <a:rPr lang="en-US" sz="1200" dirty="0" smtClean="0">
                <a:solidFill>
                  <a:schemeClr val="tx1"/>
                </a:solidFill>
              </a:rPr>
              <a:t>As a result of…</a:t>
            </a:r>
          </a:p>
          <a:p>
            <a:r>
              <a:rPr lang="en-US" sz="1200" dirty="0" smtClean="0">
                <a:solidFill>
                  <a:schemeClr val="tx1"/>
                </a:solidFill>
              </a:rPr>
              <a:t>Because of…</a:t>
            </a: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3" name="Oval 22"/>
          <p:cNvSpPr/>
          <p:nvPr/>
        </p:nvSpPr>
        <p:spPr>
          <a:xfrm>
            <a:off x="3048000" y="2057400"/>
            <a:ext cx="2942690" cy="4800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endParaRPr>
          </a:p>
          <a:p>
            <a:pPr algn="ctr" fontAlgn="auto">
              <a:spcBef>
                <a:spcPts val="0"/>
              </a:spcBef>
              <a:spcAft>
                <a:spcPts val="0"/>
              </a:spcAft>
              <a:defRPr/>
            </a:pPr>
            <a:endParaRPr lang="en-US" sz="1200" dirty="0">
              <a:solidFill>
                <a:schemeClr val="tx1"/>
              </a:solidFill>
            </a:endParaRPr>
          </a:p>
        </p:txBody>
      </p:sp>
      <p:sp>
        <p:nvSpPr>
          <p:cNvPr id="24" name="TextBox 23"/>
          <p:cNvSpPr txBox="1"/>
          <p:nvPr/>
        </p:nvSpPr>
        <p:spPr>
          <a:xfrm>
            <a:off x="3657600" y="2438400"/>
            <a:ext cx="1677962" cy="261610"/>
          </a:xfrm>
          <a:prstGeom prst="rect">
            <a:avLst/>
          </a:prstGeom>
          <a:noFill/>
        </p:spPr>
        <p:txBody>
          <a:bodyPr wrap="square" rtlCol="0">
            <a:spAutoFit/>
          </a:bodyPr>
          <a:lstStyle/>
          <a:p>
            <a:r>
              <a:rPr lang="en-US" sz="1100" b="1" u="sng" dirty="0" smtClean="0"/>
              <a:t>HISTORICAL SOURCE #2</a:t>
            </a:r>
            <a:endParaRPr lang="en-US" sz="1100" b="1" u="sng" dirty="0"/>
          </a:p>
        </p:txBody>
      </p:sp>
      <p:sp>
        <p:nvSpPr>
          <p:cNvPr id="25" name="TextBox 24"/>
          <p:cNvSpPr txBox="1"/>
          <p:nvPr/>
        </p:nvSpPr>
        <p:spPr>
          <a:xfrm>
            <a:off x="6781800" y="2438400"/>
            <a:ext cx="1677962" cy="261610"/>
          </a:xfrm>
          <a:prstGeom prst="rect">
            <a:avLst/>
          </a:prstGeom>
          <a:noFill/>
        </p:spPr>
        <p:txBody>
          <a:bodyPr wrap="square" rtlCol="0">
            <a:spAutoFit/>
          </a:bodyPr>
          <a:lstStyle/>
          <a:p>
            <a:r>
              <a:rPr lang="en-US" sz="1100" b="1" u="sng" dirty="0" smtClean="0"/>
              <a:t>HISTORICAL SOURCE #3</a:t>
            </a:r>
            <a:endParaRPr lang="en-US" sz="1100" b="1" u="sng" dirty="0"/>
          </a:p>
        </p:txBody>
      </p:sp>
      <p:sp>
        <p:nvSpPr>
          <p:cNvPr id="26" name="TextBox 25"/>
          <p:cNvSpPr txBox="1"/>
          <p:nvPr/>
        </p:nvSpPr>
        <p:spPr>
          <a:xfrm>
            <a:off x="3581400" y="2743200"/>
            <a:ext cx="1396536" cy="261610"/>
          </a:xfrm>
          <a:prstGeom prst="rect">
            <a:avLst/>
          </a:prstGeom>
          <a:noFill/>
        </p:spPr>
        <p:txBody>
          <a:bodyPr wrap="none" rtlCol="0">
            <a:spAutoFit/>
          </a:bodyPr>
          <a:lstStyle/>
          <a:p>
            <a:r>
              <a:rPr lang="en-US" sz="1100" dirty="0" smtClean="0"/>
              <a:t>Supporting evidence:</a:t>
            </a:r>
            <a:endParaRPr lang="en-US" sz="1100" dirty="0"/>
          </a:p>
        </p:txBody>
      </p:sp>
      <p:sp>
        <p:nvSpPr>
          <p:cNvPr id="27" name="TextBox 26"/>
          <p:cNvSpPr txBox="1"/>
          <p:nvPr/>
        </p:nvSpPr>
        <p:spPr>
          <a:xfrm>
            <a:off x="6553200" y="2743200"/>
            <a:ext cx="1396536" cy="261610"/>
          </a:xfrm>
          <a:prstGeom prst="rect">
            <a:avLst/>
          </a:prstGeom>
          <a:noFill/>
        </p:spPr>
        <p:txBody>
          <a:bodyPr wrap="none" rtlCol="0">
            <a:spAutoFit/>
          </a:bodyPr>
          <a:lstStyle/>
          <a:p>
            <a:r>
              <a:rPr lang="en-US" sz="1100" dirty="0" smtClean="0"/>
              <a:t>Supporting evidence:</a:t>
            </a:r>
            <a:endParaRPr lang="en-US" sz="1100" dirty="0"/>
          </a:p>
        </p:txBody>
      </p:sp>
      <p:sp>
        <p:nvSpPr>
          <p:cNvPr id="28" name="TextBox 27"/>
          <p:cNvSpPr txBox="1"/>
          <p:nvPr/>
        </p:nvSpPr>
        <p:spPr>
          <a:xfrm>
            <a:off x="3276600" y="4343400"/>
            <a:ext cx="1989647" cy="261610"/>
          </a:xfrm>
          <a:prstGeom prst="rect">
            <a:avLst/>
          </a:prstGeom>
          <a:noFill/>
        </p:spPr>
        <p:txBody>
          <a:bodyPr wrap="none" rtlCol="0">
            <a:spAutoFit/>
          </a:bodyPr>
          <a:lstStyle/>
          <a:p>
            <a:r>
              <a:rPr lang="en-US" sz="1100" b="1" dirty="0" smtClean="0"/>
              <a:t>Interpretation </a:t>
            </a:r>
            <a:r>
              <a:rPr lang="en-US" sz="1100" dirty="0" smtClean="0"/>
              <a:t>of the evidence:</a:t>
            </a:r>
            <a:endParaRPr lang="en-US" sz="1100" dirty="0"/>
          </a:p>
        </p:txBody>
      </p:sp>
      <p:sp>
        <p:nvSpPr>
          <p:cNvPr id="29" name="TextBox 28"/>
          <p:cNvSpPr txBox="1"/>
          <p:nvPr/>
        </p:nvSpPr>
        <p:spPr>
          <a:xfrm>
            <a:off x="6324600" y="4343400"/>
            <a:ext cx="1989647" cy="261610"/>
          </a:xfrm>
          <a:prstGeom prst="rect">
            <a:avLst/>
          </a:prstGeom>
          <a:noFill/>
        </p:spPr>
        <p:txBody>
          <a:bodyPr wrap="none" rtlCol="0">
            <a:spAutoFit/>
          </a:bodyPr>
          <a:lstStyle/>
          <a:p>
            <a:r>
              <a:rPr lang="en-US" sz="1100" b="1" dirty="0" smtClean="0"/>
              <a:t>Interpretation </a:t>
            </a:r>
            <a:r>
              <a:rPr lang="en-US" sz="1100" dirty="0" smtClean="0"/>
              <a:t>of the evidence:</a:t>
            </a:r>
            <a:endParaRPr lang="en-US" sz="1100" dirty="0"/>
          </a:p>
        </p:txBody>
      </p:sp>
    </p:spTree>
    <p:extLst>
      <p:ext uri="{BB962C8B-B14F-4D97-AF65-F5344CB8AC3E}">
        <p14:creationId xmlns:p14="http://schemas.microsoft.com/office/powerpoint/2010/main" val="2646252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666" y="235773"/>
            <a:ext cx="4036682" cy="276999"/>
          </a:xfrm>
          <a:prstGeom prst="rect">
            <a:avLst/>
          </a:prstGeom>
          <a:noFill/>
        </p:spPr>
        <p:txBody>
          <a:bodyPr wrap="none" rtlCol="0">
            <a:spAutoFit/>
          </a:bodyPr>
          <a:lstStyle/>
          <a:p>
            <a:r>
              <a:rPr lang="en-US" sz="1200" dirty="0" smtClean="0"/>
              <a:t>Name: _________________________    Block: ___________</a:t>
            </a:r>
            <a:endParaRPr lang="en-US" sz="1200" dirty="0"/>
          </a:p>
        </p:txBody>
      </p:sp>
      <p:sp>
        <p:nvSpPr>
          <p:cNvPr id="4" name="TextBox 3"/>
          <p:cNvSpPr txBox="1"/>
          <p:nvPr/>
        </p:nvSpPr>
        <p:spPr>
          <a:xfrm>
            <a:off x="228600" y="609600"/>
            <a:ext cx="5258147" cy="338554"/>
          </a:xfrm>
          <a:prstGeom prst="rect">
            <a:avLst/>
          </a:prstGeom>
          <a:noFill/>
        </p:spPr>
        <p:txBody>
          <a:bodyPr wrap="square" rtlCol="0">
            <a:spAutoFit/>
          </a:bodyPr>
          <a:lstStyle/>
          <a:p>
            <a:r>
              <a:rPr lang="en-US" sz="1600" b="1" dirty="0" smtClean="0"/>
              <a:t>Essential Question: </a:t>
            </a:r>
            <a:endParaRPr lang="en-US" sz="1600" dirty="0"/>
          </a:p>
        </p:txBody>
      </p:sp>
      <p:sp>
        <p:nvSpPr>
          <p:cNvPr id="5" name="TextBox 4"/>
          <p:cNvSpPr txBox="1"/>
          <p:nvPr/>
        </p:nvSpPr>
        <p:spPr>
          <a:xfrm>
            <a:off x="0" y="3200400"/>
            <a:ext cx="8991600" cy="523220"/>
          </a:xfrm>
          <a:prstGeom prst="rect">
            <a:avLst/>
          </a:prstGeom>
          <a:noFill/>
        </p:spPr>
        <p:txBody>
          <a:bodyPr wrap="square" rtlCol="0">
            <a:spAutoFit/>
          </a:bodyPr>
          <a:lstStyle/>
          <a:p>
            <a:r>
              <a:rPr lang="en-US" sz="1400" b="1" dirty="0" smtClean="0"/>
              <a:t>Based upon your readings and research, use the space below to write a detailed and thoughtful response to the essential question (Use evidence and examples to support your claims).</a:t>
            </a:r>
            <a:endParaRPr lang="en-US" sz="1400" b="1" dirty="0"/>
          </a:p>
        </p:txBody>
      </p:sp>
      <p:sp>
        <p:nvSpPr>
          <p:cNvPr id="6" name="TextBox 5"/>
          <p:cNvSpPr txBox="1"/>
          <p:nvPr/>
        </p:nvSpPr>
        <p:spPr>
          <a:xfrm>
            <a:off x="152400" y="3657600"/>
            <a:ext cx="8486821" cy="3000821"/>
          </a:xfrm>
          <a:prstGeom prst="rect">
            <a:avLst/>
          </a:prstGeom>
          <a:noFill/>
        </p:spPr>
        <p:txBody>
          <a:bodyPr wrap="square" rtlCol="0">
            <a:spAutoFit/>
          </a:bodyPr>
          <a:lstStyle/>
          <a:p>
            <a:pPr>
              <a:lnSpc>
                <a:spcPct val="150000"/>
              </a:lnSpc>
            </a:pPr>
            <a:r>
              <a:rPr lang="en-US" sz="1400" dirty="0" smtClean="0"/>
              <a:t>___________________________________________________________________________________________</a:t>
            </a:r>
          </a:p>
          <a:p>
            <a:pPr>
              <a:lnSpc>
                <a:spcPct val="150000"/>
              </a:lnSpc>
            </a:pPr>
            <a:r>
              <a:rPr lang="en-US" sz="1400" dirty="0" smtClean="0"/>
              <a:t>___________________________________________________________________________________________</a:t>
            </a:r>
          </a:p>
          <a:p>
            <a:pPr>
              <a:lnSpc>
                <a:spcPct val="150000"/>
              </a:lnSpc>
            </a:pPr>
            <a:r>
              <a:rPr lang="en-US" sz="1400" dirty="0" smtClean="0"/>
              <a:t>___________________________________________________________________________________________</a:t>
            </a:r>
          </a:p>
          <a:p>
            <a:pPr>
              <a:lnSpc>
                <a:spcPct val="150000"/>
              </a:lnSpc>
            </a:pPr>
            <a:r>
              <a:rPr lang="en-US" sz="1400" dirty="0" smtClean="0"/>
              <a:t>___________________________________________________________________________________________</a:t>
            </a:r>
          </a:p>
          <a:p>
            <a:pPr>
              <a:lnSpc>
                <a:spcPct val="150000"/>
              </a:lnSpc>
            </a:pPr>
            <a:r>
              <a:rPr lang="en-US" sz="1400" dirty="0" smtClean="0"/>
              <a:t>___________________________________________________________________________________________</a:t>
            </a:r>
          </a:p>
          <a:p>
            <a:pPr>
              <a:lnSpc>
                <a:spcPct val="150000"/>
              </a:lnSpc>
            </a:pPr>
            <a:r>
              <a:rPr lang="en-US" sz="1400" dirty="0" smtClean="0"/>
              <a:t>___________________________________________________________________________________________</a:t>
            </a:r>
          </a:p>
          <a:p>
            <a:pPr>
              <a:lnSpc>
                <a:spcPct val="150000"/>
              </a:lnSpc>
            </a:pPr>
            <a:r>
              <a:rPr lang="en-US" sz="1400" dirty="0" smtClean="0"/>
              <a:t>___________________________________________________________________________________________</a:t>
            </a:r>
          </a:p>
          <a:p>
            <a:pPr>
              <a:lnSpc>
                <a:spcPct val="150000"/>
              </a:lnSpc>
            </a:pPr>
            <a:r>
              <a:rPr lang="en-US" sz="1400" dirty="0" smtClean="0"/>
              <a:t>___________________________________________________________________________________________</a:t>
            </a:r>
          </a:p>
          <a:p>
            <a:pPr>
              <a:lnSpc>
                <a:spcPct val="150000"/>
              </a:lnSpc>
            </a:pPr>
            <a:r>
              <a:rPr lang="en-US" sz="1400" dirty="0" smtClean="0"/>
              <a:t>___________________________________________________________________________________________</a:t>
            </a:r>
          </a:p>
        </p:txBody>
      </p:sp>
      <p:sp>
        <p:nvSpPr>
          <p:cNvPr id="9" name="Rectangle 8"/>
          <p:cNvSpPr/>
          <p:nvPr/>
        </p:nvSpPr>
        <p:spPr>
          <a:xfrm>
            <a:off x="457200" y="914400"/>
            <a:ext cx="8686800" cy="338554"/>
          </a:xfrm>
          <a:prstGeom prst="rect">
            <a:avLst/>
          </a:prstGeom>
        </p:spPr>
        <p:txBody>
          <a:bodyPr wrap="square">
            <a:spAutoFit/>
          </a:bodyPr>
          <a:lstStyle/>
          <a:p>
            <a:pPr fontAlgn="auto">
              <a:spcBef>
                <a:spcPts val="0"/>
              </a:spcBef>
              <a:spcAft>
                <a:spcPts val="0"/>
              </a:spcAft>
              <a:defRPr/>
            </a:pPr>
            <a:r>
              <a:rPr lang="en-US" sz="1600" b="1" dirty="0" smtClean="0">
                <a:latin typeface="Perpetua Titling MT" pitchFamily="18" charset="0"/>
              </a:rPr>
              <a:t>DOES THE PERSIAN EMPEROR CYRUS DESERVE TO BE CALLED “GREAT”?</a:t>
            </a:r>
          </a:p>
        </p:txBody>
      </p:sp>
      <p:pic>
        <p:nvPicPr>
          <p:cNvPr id="10" name="Picture 9" descr="persian_court.jpg"/>
          <p:cNvPicPr>
            <a:picLocks noChangeAspect="1"/>
          </p:cNvPicPr>
          <p:nvPr/>
        </p:nvPicPr>
        <p:blipFill>
          <a:blip r:embed="rId2" cstate="print"/>
          <a:stretch>
            <a:fillRect/>
          </a:stretch>
        </p:blipFill>
        <p:spPr>
          <a:xfrm>
            <a:off x="2286000" y="1295400"/>
            <a:ext cx="4038600" cy="1873250"/>
          </a:xfrm>
          <a:prstGeom prst="rect">
            <a:avLst/>
          </a:prstGeom>
        </p:spPr>
      </p:pic>
    </p:spTree>
    <p:extLst>
      <p:ext uri="{BB962C8B-B14F-4D97-AF65-F5344CB8AC3E}">
        <p14:creationId xmlns:p14="http://schemas.microsoft.com/office/powerpoint/2010/main" val="961533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cyrus_cylinder on stand.jpg"/>
          <p:cNvPicPr>
            <a:picLocks noChangeAspect="1"/>
          </p:cNvPicPr>
          <p:nvPr/>
        </p:nvPicPr>
        <p:blipFill>
          <a:blip r:embed="rId2" cstate="print"/>
          <a:stretch>
            <a:fillRect/>
          </a:stretch>
        </p:blipFill>
        <p:spPr>
          <a:xfrm>
            <a:off x="685800" y="2286000"/>
            <a:ext cx="7772400" cy="4267200"/>
          </a:xfrm>
          <a:prstGeom prst="rect">
            <a:avLst/>
          </a:prstGeom>
        </p:spPr>
      </p:pic>
      <p:sp>
        <p:nvSpPr>
          <p:cNvPr id="4" name="Horizontal Scroll 3"/>
          <p:cNvSpPr/>
          <p:nvPr/>
        </p:nvSpPr>
        <p:spPr>
          <a:xfrm>
            <a:off x="152400" y="0"/>
            <a:ext cx="8839200" cy="2100072"/>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lumMod val="50000"/>
                  </a:schemeClr>
                </a:solidFill>
              </a:rPr>
              <a:t>“A NEW WAY OF THINKING ABOUT HOW PEOPLE CAN BE GOVERNED.”</a:t>
            </a:r>
          </a:p>
          <a:p>
            <a:pPr algn="r"/>
            <a:r>
              <a:rPr lang="en-US" sz="1600" dirty="0" smtClean="0">
                <a:solidFill>
                  <a:schemeClr val="tx1"/>
                </a:solidFill>
              </a:rPr>
              <a:t>Neil </a:t>
            </a:r>
            <a:r>
              <a:rPr lang="en-US" sz="1600" dirty="0" err="1" smtClean="0">
                <a:solidFill>
                  <a:schemeClr val="tx1"/>
                </a:solidFill>
              </a:rPr>
              <a:t>MacGregor</a:t>
            </a:r>
            <a:r>
              <a:rPr lang="en-US" sz="1600" dirty="0" smtClean="0">
                <a:solidFill>
                  <a:schemeClr val="tx1"/>
                </a:solidFill>
              </a:rPr>
              <a:t>. Director of the British Museum.</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yrus tomb.jpg"/>
          <p:cNvPicPr>
            <a:picLocks noChangeAspect="1"/>
          </p:cNvPicPr>
          <p:nvPr/>
        </p:nvPicPr>
        <p:blipFill>
          <a:blip r:embed="rId2" cstate="print"/>
          <a:stretch>
            <a:fillRect/>
          </a:stretch>
        </p:blipFill>
        <p:spPr>
          <a:xfrm>
            <a:off x="228600" y="381000"/>
            <a:ext cx="8686800" cy="6248400"/>
          </a:xfrm>
          <a:prstGeom prst="rect">
            <a:avLst/>
          </a:prstGeom>
        </p:spPr>
      </p:pic>
      <p:sp>
        <p:nvSpPr>
          <p:cNvPr id="4" name="Rectangle 3"/>
          <p:cNvSpPr/>
          <p:nvPr/>
        </p:nvSpPr>
        <p:spPr>
          <a:xfrm>
            <a:off x="381000" y="762000"/>
            <a:ext cx="4572000" cy="1323439"/>
          </a:xfrm>
          <a:prstGeom prst="rect">
            <a:avLst/>
          </a:prstGeom>
        </p:spPr>
        <p:txBody>
          <a:bodyPr>
            <a:spAutoFit/>
          </a:bodyPr>
          <a:lstStyle/>
          <a:p>
            <a:r>
              <a:rPr lang="en-US" sz="2000" b="1" dirty="0" smtClean="0">
                <a:solidFill>
                  <a:schemeClr val="bg1"/>
                </a:solidFill>
                <a:effectLst>
                  <a:outerShdw blurRad="38100" dist="38100" dir="2700000" algn="tl">
                    <a:srgbClr val="000000">
                      <a:alpha val="43137"/>
                    </a:srgbClr>
                  </a:outerShdw>
                </a:effectLst>
              </a:rPr>
              <a:t>Passer-by, I am Cyrus, who gave the Persians an empire, and was king of Asia.</a:t>
            </a:r>
            <a:br>
              <a:rPr lang="en-US" sz="2000" b="1" dirty="0" smtClean="0">
                <a:solidFill>
                  <a:schemeClr val="bg1"/>
                </a:solidFill>
                <a:effectLst>
                  <a:outerShdw blurRad="38100" dist="38100" dir="2700000" algn="tl">
                    <a:srgbClr val="000000">
                      <a:alpha val="43137"/>
                    </a:srgbClr>
                  </a:outerShdw>
                </a:effectLst>
              </a:rPr>
            </a:br>
            <a:r>
              <a:rPr lang="en-US" sz="2000" b="1" dirty="0" smtClean="0">
                <a:solidFill>
                  <a:schemeClr val="bg1"/>
                </a:solidFill>
                <a:effectLst>
                  <a:outerShdw blurRad="38100" dist="38100" dir="2700000" algn="tl">
                    <a:srgbClr val="000000">
                      <a:alpha val="43137"/>
                    </a:srgbClr>
                  </a:outerShdw>
                </a:effectLst>
              </a:rPr>
              <a:t>Envy me not therefore this little earth that covers my body.</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Picture 1" descr="sydney cyrus memorial.jpg"/>
          <p:cNvPicPr>
            <a:picLocks noChangeAspect="1"/>
          </p:cNvPicPr>
          <p:nvPr/>
        </p:nvPicPr>
        <p:blipFill>
          <a:blip r:embed="rId3" cstate="print"/>
          <a:stretch>
            <a:fillRect/>
          </a:stretch>
        </p:blipFill>
        <p:spPr>
          <a:xfrm>
            <a:off x="4495800" y="685800"/>
            <a:ext cx="4648200" cy="6172200"/>
          </a:xfrm>
          <a:prstGeom prst="rect">
            <a:avLst/>
          </a:prstGeom>
        </p:spPr>
      </p:pic>
      <p:sp>
        <p:nvSpPr>
          <p:cNvPr id="3" name="TextBox 2"/>
          <p:cNvSpPr txBox="1"/>
          <p:nvPr/>
        </p:nvSpPr>
        <p:spPr>
          <a:xfrm>
            <a:off x="228600" y="152400"/>
            <a:ext cx="8400569" cy="646331"/>
          </a:xfrm>
          <a:prstGeom prst="rect">
            <a:avLst/>
          </a:prstGeom>
          <a:noFill/>
        </p:spPr>
        <p:txBody>
          <a:bodyPr wrap="none" rtlCol="0">
            <a:spAutoFit/>
          </a:bodyPr>
          <a:lstStyle/>
          <a:p>
            <a:r>
              <a:rPr lang="en-US" sz="3600" b="1" dirty="0" smtClean="0">
                <a:solidFill>
                  <a:srgbClr val="C00000"/>
                </a:solidFill>
                <a:effectLst>
                  <a:outerShdw blurRad="38100" dist="38100" dir="2700000" algn="tl">
                    <a:srgbClr val="000000">
                      <a:alpha val="43137"/>
                    </a:srgbClr>
                  </a:outerShdw>
                </a:effectLst>
              </a:rPr>
              <a:t>STUDENT ASSESSMENT: CYRUS MEMORIAL</a:t>
            </a:r>
            <a:endParaRPr lang="en-US" sz="3600" b="1" dirty="0">
              <a:solidFill>
                <a:srgbClr val="C00000"/>
              </a:solidFill>
              <a:effectLst>
                <a:outerShdw blurRad="38100" dist="38100" dir="2700000" algn="tl">
                  <a:srgbClr val="000000">
                    <a:alpha val="43137"/>
                  </a:srgbClr>
                </a:outerShdw>
              </a:effectLst>
            </a:endParaRPr>
          </a:p>
        </p:txBody>
      </p:sp>
      <p:sp>
        <p:nvSpPr>
          <p:cNvPr id="4" name="Rectangle 3"/>
          <p:cNvSpPr/>
          <p:nvPr/>
        </p:nvSpPr>
        <p:spPr>
          <a:xfrm>
            <a:off x="381000" y="990600"/>
            <a:ext cx="3810000" cy="52578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C00000"/>
                </a:solidFill>
              </a:rPr>
              <a:t>Challenge the students, either individually or in groups, to design a </a:t>
            </a:r>
            <a:r>
              <a:rPr lang="en-US" sz="2800" b="1" u="sng" dirty="0" smtClean="0">
                <a:solidFill>
                  <a:srgbClr val="C00000"/>
                </a:solidFill>
              </a:rPr>
              <a:t>Cyrus memorial</a:t>
            </a:r>
            <a:r>
              <a:rPr lang="en-US" sz="2800" b="1" dirty="0" smtClean="0">
                <a:solidFill>
                  <a:srgbClr val="C00000"/>
                </a:solidFill>
              </a:rPr>
              <a:t>:</a:t>
            </a:r>
          </a:p>
          <a:p>
            <a:endParaRPr lang="en-US" b="1" dirty="0" smtClean="0">
              <a:solidFill>
                <a:srgbClr val="C00000"/>
              </a:solidFill>
            </a:endParaRPr>
          </a:p>
          <a:p>
            <a:pPr>
              <a:buFont typeface="Arial" pitchFamily="34" charset="0"/>
              <a:buChar char="•"/>
            </a:pPr>
            <a:r>
              <a:rPr lang="en-US" b="1" dirty="0" smtClean="0">
                <a:solidFill>
                  <a:srgbClr val="C00000"/>
                </a:solidFill>
              </a:rPr>
              <a:t> </a:t>
            </a:r>
            <a:r>
              <a:rPr lang="en-US" sz="2000" b="1" dirty="0" smtClean="0">
                <a:solidFill>
                  <a:srgbClr val="C00000"/>
                </a:solidFill>
              </a:rPr>
              <a:t>Students create a design for an image or statue.</a:t>
            </a:r>
          </a:p>
          <a:p>
            <a:pPr>
              <a:buFont typeface="Arial" pitchFamily="34" charset="0"/>
              <a:buChar char="•"/>
            </a:pPr>
            <a:r>
              <a:rPr lang="en-US" sz="2000" b="1" dirty="0" smtClean="0">
                <a:solidFill>
                  <a:srgbClr val="C00000"/>
                </a:solidFill>
              </a:rPr>
              <a:t> Decide upon text for a plaque.</a:t>
            </a:r>
          </a:p>
          <a:p>
            <a:pPr>
              <a:buFont typeface="Arial" pitchFamily="34" charset="0"/>
              <a:buChar char="•"/>
            </a:pPr>
            <a:r>
              <a:rPr lang="en-US" sz="2000" b="1" dirty="0" smtClean="0">
                <a:solidFill>
                  <a:srgbClr val="C00000"/>
                </a:solidFill>
              </a:rPr>
              <a:t> Choose a suitable location.</a:t>
            </a:r>
          </a:p>
          <a:p>
            <a:pPr>
              <a:buFont typeface="Arial" pitchFamily="34" charset="0"/>
              <a:buChar char="•"/>
            </a:pPr>
            <a:r>
              <a:rPr lang="en-US" sz="2000" b="1" dirty="0" smtClean="0">
                <a:solidFill>
                  <a:srgbClr val="C00000"/>
                </a:solidFill>
              </a:rPr>
              <a:t> Decide upon which famous figures they would like to invite to the unveiling ceremony, and their reasons for inviting these figures.</a:t>
            </a:r>
            <a:endParaRPr lang="en-US" sz="2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obama_rowhanisplit.jpg"/>
          <p:cNvPicPr>
            <a:picLocks noChangeAspect="1"/>
          </p:cNvPicPr>
          <p:nvPr/>
        </p:nvPicPr>
        <p:blipFill>
          <a:blip r:embed="rId2" cstate="print"/>
          <a:stretch>
            <a:fillRect/>
          </a:stretch>
        </p:blipFill>
        <p:spPr>
          <a:xfrm>
            <a:off x="457200" y="304800"/>
            <a:ext cx="8343900" cy="4495800"/>
          </a:xfrm>
          <a:prstGeom prst="rect">
            <a:avLst/>
          </a:prstGeom>
        </p:spPr>
      </p:pic>
      <p:pic>
        <p:nvPicPr>
          <p:cNvPr id="4" name="Picture 3" descr="Cylinder_Mahmoud_Ahmadinejad_2010.jpg"/>
          <p:cNvPicPr>
            <a:picLocks noChangeAspect="1"/>
          </p:cNvPicPr>
          <p:nvPr/>
        </p:nvPicPr>
        <p:blipFill>
          <a:blip r:embed="rId3" cstate="print"/>
          <a:stretch>
            <a:fillRect/>
          </a:stretch>
        </p:blipFill>
        <p:spPr>
          <a:xfrm>
            <a:off x="1981200" y="3444240"/>
            <a:ext cx="5418667" cy="34137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60020"/>
            <a:ext cx="6934200" cy="6537960"/>
          </a:xfrm>
          <a:prstGeom prst="rect">
            <a:avLst/>
          </a:prstGeom>
        </p:spPr>
      </p:pic>
      <p:sp>
        <p:nvSpPr>
          <p:cNvPr id="5" name="Oval Callout 4"/>
          <p:cNvSpPr/>
          <p:nvPr/>
        </p:nvSpPr>
        <p:spPr>
          <a:xfrm>
            <a:off x="4076700" y="914400"/>
            <a:ext cx="3352800" cy="1019833"/>
          </a:xfrm>
          <a:prstGeom prst="wedgeEllipseCallout">
            <a:avLst>
              <a:gd name="adj1" fmla="val -41907"/>
              <a:gd name="adj2" fmla="val 2012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Is this all I get?!!</a:t>
            </a:r>
            <a:endParaRPr lang="en-US" sz="2800" b="1" dirty="0">
              <a:solidFill>
                <a:srgbClr val="C00000"/>
              </a:solidFill>
            </a:endParaRPr>
          </a:p>
        </p:txBody>
      </p:sp>
    </p:spTree>
    <p:extLst>
      <p:ext uri="{BB962C8B-B14F-4D97-AF65-F5344CB8AC3E}">
        <p14:creationId xmlns:p14="http://schemas.microsoft.com/office/powerpoint/2010/main" val="2832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52400"/>
            <a:ext cx="2439452" cy="369332"/>
          </a:xfrm>
          <a:prstGeom prst="rect">
            <a:avLst/>
          </a:prstGeom>
        </p:spPr>
        <p:txBody>
          <a:bodyPr wrap="none">
            <a:spAutoFit/>
          </a:bodyPr>
          <a:lstStyle/>
          <a:p>
            <a:r>
              <a:rPr lang="en-US" b="1" u="sng" dirty="0"/>
              <a:t>HISTORICAL SOURCE #1</a:t>
            </a:r>
            <a:endParaRPr lang="en-US" dirty="0"/>
          </a:p>
        </p:txBody>
      </p:sp>
      <p:sp>
        <p:nvSpPr>
          <p:cNvPr id="3" name="Rectangle 2"/>
          <p:cNvSpPr/>
          <p:nvPr/>
        </p:nvSpPr>
        <p:spPr>
          <a:xfrm>
            <a:off x="533400" y="609600"/>
            <a:ext cx="8001000" cy="1754327"/>
          </a:xfrm>
          <a:prstGeom prst="rect">
            <a:avLst/>
          </a:prstGeom>
        </p:spPr>
        <p:txBody>
          <a:bodyPr wrap="square">
            <a:spAutoFit/>
          </a:bodyPr>
          <a:lstStyle/>
          <a:p>
            <a:r>
              <a:rPr lang="en-US" dirty="0"/>
              <a:t>The </a:t>
            </a:r>
            <a:r>
              <a:rPr lang="en-US" b="1" dirty="0"/>
              <a:t>Book of Ezra</a:t>
            </a:r>
            <a:r>
              <a:rPr lang="en-US" dirty="0"/>
              <a:t> is a book of the Hebrew Bible (Old Testament).  Its subject is the Return to Zion (the land of Israel) following the slavery and captivity of the Jewish people in Babylon, and it is divided into two parts, the first telling the story of the first return of Jewish exiles to Israel in the first year of Cyrus the Great (538 BC), and the completion and dedication of the new Temple in Jerusalem in the sixth year of Darius (515 BC).</a:t>
            </a:r>
          </a:p>
        </p:txBody>
      </p:sp>
      <p:sp>
        <p:nvSpPr>
          <p:cNvPr id="4" name="Rectangle 3"/>
          <p:cNvSpPr/>
          <p:nvPr/>
        </p:nvSpPr>
        <p:spPr>
          <a:xfrm>
            <a:off x="2286000" y="2590800"/>
            <a:ext cx="4572000" cy="3693319"/>
          </a:xfrm>
          <a:prstGeom prst="rect">
            <a:avLst/>
          </a:prstGeom>
        </p:spPr>
        <p:txBody>
          <a:bodyPr>
            <a:spAutoFit/>
          </a:bodyPr>
          <a:lstStyle/>
          <a:p>
            <a:r>
              <a:rPr lang="en-US" b="1" i="1" dirty="0"/>
              <a:t>This is the word of Cyrus king of Persia: The Lord the God of heaven has given me all the kingdoms of the earth, and he himself has charged me to build him a house (temple) at Jerusalem in Judah. To every man of his people now among you I say, God be with him, and let him go up to Jerusalem in Judah, and rebuild the house (temple) of the Lord the God of Israel, the God whose city is Jerusalem.</a:t>
            </a:r>
            <a:endParaRPr lang="en-US" dirty="0"/>
          </a:p>
          <a:p>
            <a:r>
              <a:rPr lang="en-US" b="1" dirty="0"/>
              <a:t>Ezra 1: 2-3 (Hebrew Bible)</a:t>
            </a:r>
            <a:endParaRPr lang="en-US" dirty="0"/>
          </a:p>
          <a:p>
            <a:r>
              <a:rPr lang="en-US" b="1" dirty="0"/>
              <a:t>VOCABULARY:</a:t>
            </a:r>
            <a:endParaRPr lang="en-US" dirty="0"/>
          </a:p>
          <a:p>
            <a:pPr eaLnBrk="0" fontAlgn="base" hangingPunct="0"/>
            <a:r>
              <a:rPr lang="en-US" b="1" dirty="0"/>
              <a:t>Judah: </a:t>
            </a:r>
            <a:r>
              <a:rPr lang="en-US" dirty="0"/>
              <a:t>The southern kingdom of the ancient Hebrews in Canaan. Jerusalem was its capital.</a:t>
            </a:r>
          </a:p>
        </p:txBody>
      </p:sp>
    </p:spTree>
    <p:extLst>
      <p:ext uri="{BB962C8B-B14F-4D97-AF65-F5344CB8AC3E}">
        <p14:creationId xmlns:p14="http://schemas.microsoft.com/office/powerpoint/2010/main" val="159518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28600"/>
            <a:ext cx="2441694" cy="369332"/>
          </a:xfrm>
          <a:prstGeom prst="rect">
            <a:avLst/>
          </a:prstGeom>
        </p:spPr>
        <p:txBody>
          <a:bodyPr wrap="none">
            <a:spAutoFit/>
          </a:bodyPr>
          <a:lstStyle/>
          <a:p>
            <a:r>
              <a:rPr lang="en-US" b="1" u="sng" dirty="0"/>
              <a:t>HISTORICAL SOURCE #2</a:t>
            </a:r>
            <a:endParaRPr lang="en-US" dirty="0"/>
          </a:p>
        </p:txBody>
      </p:sp>
      <p:sp>
        <p:nvSpPr>
          <p:cNvPr id="4" name="Rectangle 3"/>
          <p:cNvSpPr/>
          <p:nvPr/>
        </p:nvSpPr>
        <p:spPr>
          <a:xfrm>
            <a:off x="86783" y="1066800"/>
            <a:ext cx="9067800" cy="4801315"/>
          </a:xfrm>
          <a:prstGeom prst="rect">
            <a:avLst/>
          </a:prstGeom>
        </p:spPr>
        <p:txBody>
          <a:bodyPr wrap="square">
            <a:spAutoFit/>
          </a:bodyPr>
          <a:lstStyle/>
          <a:p>
            <a:r>
              <a:rPr lang="en-US" dirty="0"/>
              <a:t>The </a:t>
            </a:r>
            <a:r>
              <a:rPr lang="en-US" b="1" dirty="0"/>
              <a:t>Cyrus Cylinder</a:t>
            </a:r>
            <a:r>
              <a:rPr lang="en-US" dirty="0"/>
              <a:t> is an ancient clay cylinder on which is written a declaration in the name of the Cyrus the Great.</a:t>
            </a:r>
            <a:r>
              <a:rPr lang="en-US" baseline="30000" dirty="0"/>
              <a:t> </a:t>
            </a:r>
            <a:r>
              <a:rPr lang="en-US" dirty="0"/>
              <a:t>It dates from the 6th century BCE and was discovered in the ruins of Babylon in Mesopotamia (modern Iraq) in 1879. It was placed in the foundations of a building, probably a temple, following the Persian conquest of Babylon in 539 BC, when the Neo-Babylonian Empire was invaded by Cyrus and incorporated into his Persian Empire.</a:t>
            </a:r>
          </a:p>
          <a:p>
            <a:r>
              <a:rPr lang="en-US" b="1" dirty="0"/>
              <a:t>The following text is an extract from the </a:t>
            </a:r>
            <a:r>
              <a:rPr lang="en-US" b="1" i="1" dirty="0"/>
              <a:t>Cyrus Cylinder</a:t>
            </a:r>
            <a:r>
              <a:rPr lang="en-US" b="1" dirty="0" smtClean="0"/>
              <a:t>.</a:t>
            </a:r>
          </a:p>
          <a:p>
            <a:endParaRPr lang="en-US" dirty="0"/>
          </a:p>
          <a:p>
            <a:r>
              <a:rPr lang="en-US" dirty="0"/>
              <a:t>20. I am Cyrus, king of the universe, the great king, the powerful king, king of Babylon, king of Sumer and Akkad, king of the four quarters of the world…</a:t>
            </a:r>
          </a:p>
          <a:p>
            <a:r>
              <a:rPr lang="en-US" dirty="0"/>
              <a:t>24. My vast troops were marching peaceably in Babylon, and the whole of Sumer and Akkad had nothing to fear. </a:t>
            </a:r>
          </a:p>
          <a:p>
            <a:r>
              <a:rPr lang="en-US" dirty="0"/>
              <a:t>25. I sought the safety of the city of Babylon and all its sanctuaries. As for the population of Babylon who have endured pain and suffering…</a:t>
            </a:r>
          </a:p>
          <a:p>
            <a:r>
              <a:rPr lang="en-US" dirty="0"/>
              <a:t>26. I soothed their weariness; I freed them from their bonds. </a:t>
            </a:r>
            <a:r>
              <a:rPr lang="en-US" b="1" dirty="0" err="1"/>
              <a:t>Marduk</a:t>
            </a:r>
            <a:r>
              <a:rPr lang="en-US" dirty="0"/>
              <a:t>, the great lord, rejoiced at my good deeds, </a:t>
            </a:r>
          </a:p>
          <a:p>
            <a:r>
              <a:rPr lang="en-US" dirty="0"/>
              <a:t>27. And he pronounced a sweet blessing over me, Cyrus, the king who fears him, and over Cambyses, my son, and over all my troops, </a:t>
            </a:r>
          </a:p>
        </p:txBody>
      </p:sp>
    </p:spTree>
    <p:extLst>
      <p:ext uri="{BB962C8B-B14F-4D97-AF65-F5344CB8AC3E}">
        <p14:creationId xmlns:p14="http://schemas.microsoft.com/office/powerpoint/2010/main" val="1816118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8763000" cy="4524316"/>
          </a:xfrm>
          <a:prstGeom prst="rect">
            <a:avLst/>
          </a:prstGeom>
        </p:spPr>
        <p:txBody>
          <a:bodyPr wrap="square">
            <a:spAutoFit/>
          </a:bodyPr>
          <a:lstStyle/>
          <a:p>
            <a:r>
              <a:rPr lang="en-US" dirty="0"/>
              <a:t>28. that we might live happily in his presence, in well-being. At his high command, all kings who sit on thrones, </a:t>
            </a:r>
          </a:p>
          <a:p>
            <a:r>
              <a:rPr lang="en-US" dirty="0"/>
              <a:t>29. From every quarter, from the Upper Sea to the Lower Sea, those who inhabit remote districts (and) the kings of the land of </a:t>
            </a:r>
            <a:r>
              <a:rPr lang="en-US" dirty="0" err="1"/>
              <a:t>Amurru</a:t>
            </a:r>
            <a:r>
              <a:rPr lang="en-US" dirty="0"/>
              <a:t> who live in tents, all of them, </a:t>
            </a:r>
          </a:p>
          <a:p>
            <a:r>
              <a:rPr lang="en-US" dirty="0"/>
              <a:t>30. Brought their weighty </a:t>
            </a:r>
            <a:r>
              <a:rPr lang="en-US" b="1" dirty="0"/>
              <a:t>tribute</a:t>
            </a:r>
            <a:r>
              <a:rPr lang="en-US" dirty="0"/>
              <a:t> into </a:t>
            </a:r>
            <a:r>
              <a:rPr lang="en-US" dirty="0" err="1"/>
              <a:t>Shuanna</a:t>
            </a:r>
            <a:r>
              <a:rPr lang="en-US" dirty="0"/>
              <a:t>, and kissed my feet. From </a:t>
            </a:r>
            <a:r>
              <a:rPr lang="en-US" dirty="0" err="1"/>
              <a:t>Shuanna</a:t>
            </a:r>
            <a:r>
              <a:rPr lang="en-US" dirty="0"/>
              <a:t> I sent back to their places to the city of </a:t>
            </a:r>
            <a:r>
              <a:rPr lang="en-US" dirty="0" err="1"/>
              <a:t>Ashur</a:t>
            </a:r>
            <a:r>
              <a:rPr lang="en-US" dirty="0"/>
              <a:t> and Susa, </a:t>
            </a:r>
          </a:p>
          <a:p>
            <a:r>
              <a:rPr lang="en-US" dirty="0"/>
              <a:t>31. Akkad, the land of </a:t>
            </a:r>
            <a:r>
              <a:rPr lang="en-US" dirty="0" err="1"/>
              <a:t>Eshnunna</a:t>
            </a:r>
            <a:r>
              <a:rPr lang="en-US" dirty="0"/>
              <a:t>, the city of </a:t>
            </a:r>
            <a:r>
              <a:rPr lang="en-US" dirty="0" err="1"/>
              <a:t>Zamban</a:t>
            </a:r>
            <a:r>
              <a:rPr lang="en-US" dirty="0"/>
              <a:t>, the city of </a:t>
            </a:r>
            <a:r>
              <a:rPr lang="en-US" dirty="0" err="1"/>
              <a:t>Meturnu</a:t>
            </a:r>
            <a:r>
              <a:rPr lang="en-US" dirty="0"/>
              <a:t>, Der, as far as the border of the land of </a:t>
            </a:r>
            <a:r>
              <a:rPr lang="en-US" dirty="0" err="1"/>
              <a:t>Guti</a:t>
            </a:r>
            <a:r>
              <a:rPr lang="en-US" dirty="0"/>
              <a:t> - the sanctuaries across the river Tigris - whose </a:t>
            </a:r>
            <a:r>
              <a:rPr lang="en-US" b="1" dirty="0"/>
              <a:t>shrines</a:t>
            </a:r>
            <a:r>
              <a:rPr lang="en-US" dirty="0"/>
              <a:t> had earlier become dilapidated, </a:t>
            </a:r>
          </a:p>
          <a:p>
            <a:r>
              <a:rPr lang="en-US" dirty="0"/>
              <a:t>32. The gods who lived therein, and made permanent </a:t>
            </a:r>
            <a:r>
              <a:rPr lang="en-US" b="1" dirty="0"/>
              <a:t>sanctuaries</a:t>
            </a:r>
            <a:r>
              <a:rPr lang="en-US" dirty="0"/>
              <a:t> for them. I collected together all of their people and returned them to their settlements, </a:t>
            </a:r>
          </a:p>
          <a:p>
            <a:r>
              <a:rPr lang="en-US" b="1" dirty="0"/>
              <a:t>VOCABULARY:</a:t>
            </a:r>
            <a:endParaRPr lang="en-US" dirty="0"/>
          </a:p>
          <a:p>
            <a:r>
              <a:rPr lang="en-US" b="1" dirty="0" err="1"/>
              <a:t>Marduk</a:t>
            </a:r>
            <a:r>
              <a:rPr lang="en-US" dirty="0"/>
              <a:t>: The chief god of the city of Babylon.</a:t>
            </a:r>
          </a:p>
          <a:p>
            <a:r>
              <a:rPr lang="en-US" b="1" dirty="0"/>
              <a:t>Tribute: </a:t>
            </a:r>
            <a:r>
              <a:rPr lang="en-US" dirty="0"/>
              <a:t>Payment made by one state or ruler to another as a sign of dependence</a:t>
            </a:r>
          </a:p>
          <a:p>
            <a:r>
              <a:rPr lang="en-US" b="1" dirty="0"/>
              <a:t>Shrine: </a:t>
            </a:r>
            <a:r>
              <a:rPr lang="en-US" dirty="0"/>
              <a:t>A place regarded as holy, and is used for religious worship.</a:t>
            </a:r>
          </a:p>
          <a:p>
            <a:r>
              <a:rPr lang="en-US" b="1" dirty="0"/>
              <a:t>Sanctuary: </a:t>
            </a:r>
            <a:r>
              <a:rPr lang="en-US" dirty="0"/>
              <a:t>A place of safety.</a:t>
            </a:r>
          </a:p>
        </p:txBody>
      </p:sp>
    </p:spTree>
    <p:extLst>
      <p:ext uri="{BB962C8B-B14F-4D97-AF65-F5344CB8AC3E}">
        <p14:creationId xmlns:p14="http://schemas.microsoft.com/office/powerpoint/2010/main" val="2009022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228600"/>
            <a:ext cx="2441694" cy="369332"/>
          </a:xfrm>
          <a:prstGeom prst="rect">
            <a:avLst/>
          </a:prstGeom>
        </p:spPr>
        <p:txBody>
          <a:bodyPr wrap="none">
            <a:spAutoFit/>
          </a:bodyPr>
          <a:lstStyle/>
          <a:p>
            <a:r>
              <a:rPr lang="en-US" b="1" u="sng" dirty="0"/>
              <a:t>HISTORICAL SOURCE #3</a:t>
            </a:r>
            <a:endParaRPr lang="en-US" dirty="0"/>
          </a:p>
        </p:txBody>
      </p:sp>
      <p:sp>
        <p:nvSpPr>
          <p:cNvPr id="4" name="Rectangle 3"/>
          <p:cNvSpPr/>
          <p:nvPr/>
        </p:nvSpPr>
        <p:spPr>
          <a:xfrm>
            <a:off x="838200" y="1219200"/>
            <a:ext cx="7543800" cy="5078314"/>
          </a:xfrm>
          <a:prstGeom prst="rect">
            <a:avLst/>
          </a:prstGeom>
        </p:spPr>
        <p:txBody>
          <a:bodyPr wrap="square">
            <a:spAutoFit/>
          </a:bodyPr>
          <a:lstStyle/>
          <a:p>
            <a:r>
              <a:rPr lang="en-US" dirty="0"/>
              <a:t>The following account is from </a:t>
            </a:r>
            <a:r>
              <a:rPr lang="en-US" b="1" i="1" dirty="0"/>
              <a:t>The Histories</a:t>
            </a:r>
            <a:r>
              <a:rPr lang="en-US" dirty="0"/>
              <a:t>, written by ancient Greek historian Herodotus from the 450’s to the 420’s BCE. </a:t>
            </a:r>
            <a:r>
              <a:rPr lang="en-US" b="1" i="1" dirty="0"/>
              <a:t>The Histories</a:t>
            </a:r>
            <a:r>
              <a:rPr lang="en-US" dirty="0"/>
              <a:t> serves as a record of the ancient traditions, politics, and geography of cultures that were known around the Mediterranean and Western Asia at that time. It stands as one of the first, and surviving, accounts of the rise of the Persian Empire.</a:t>
            </a:r>
          </a:p>
          <a:p>
            <a:r>
              <a:rPr lang="en-US" dirty="0"/>
              <a:t>Cyrus on his way to </a:t>
            </a:r>
            <a:r>
              <a:rPr lang="en-US" b="1" dirty="0"/>
              <a:t>Babylon</a:t>
            </a:r>
            <a:r>
              <a:rPr lang="en-US" dirty="0"/>
              <a:t> came to the banks of the </a:t>
            </a:r>
            <a:r>
              <a:rPr lang="en-US" dirty="0" err="1"/>
              <a:t>Gyndes</a:t>
            </a:r>
            <a:r>
              <a:rPr lang="en-US" dirty="0"/>
              <a:t>, which, rising in the </a:t>
            </a:r>
            <a:r>
              <a:rPr lang="en-US" dirty="0" err="1"/>
              <a:t>Matienian</a:t>
            </a:r>
            <a:r>
              <a:rPr lang="en-US" dirty="0"/>
              <a:t> mountains, empties itself into the river Tigris. When Cyrus reached this river, which could only be crossed in boats, one of the sacred white horses accompanying his march walked into the water, and tried to cross by himself; but the current seized him, swept him along with it, and drowned him in its depths. Cyrus, enraged at the rudeness of the river, threatened so to break its strength that in future even women should cross it easily without wetting their knees. Accordingly he put off for a time his attack on </a:t>
            </a:r>
            <a:r>
              <a:rPr lang="en-US" b="1" dirty="0"/>
              <a:t>Babylon</a:t>
            </a:r>
            <a:r>
              <a:rPr lang="en-US" dirty="0"/>
              <a:t>, and, dividing his army into two parts, he marked out by ropes one hundred and eighty trenches on each side of the river, leading off from it in all directions, and setting his army to dig, some on one side of the river, some on the other, and so reduced the strength of the river, but not without losing thereby the whole summer season. </a:t>
            </a:r>
          </a:p>
        </p:txBody>
      </p:sp>
    </p:spTree>
    <p:extLst>
      <p:ext uri="{BB962C8B-B14F-4D97-AF65-F5344CB8AC3E}">
        <p14:creationId xmlns:p14="http://schemas.microsoft.com/office/powerpoint/2010/main" val="3950554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915400" cy="3970318"/>
          </a:xfrm>
          <a:prstGeom prst="rect">
            <a:avLst/>
          </a:prstGeom>
        </p:spPr>
        <p:txBody>
          <a:bodyPr wrap="square">
            <a:spAutoFit/>
          </a:bodyPr>
          <a:lstStyle/>
          <a:p>
            <a:r>
              <a:rPr lang="en-US" dirty="0"/>
              <a:t>(1.190) Having, however, thus taken his vengeance on the </a:t>
            </a:r>
            <a:r>
              <a:rPr lang="en-US" dirty="0" err="1"/>
              <a:t>Gyndes</a:t>
            </a:r>
            <a:r>
              <a:rPr lang="en-US" dirty="0"/>
              <a:t> river, by dispersing it through three hundred and sixty channels, Cyrus marched forward against </a:t>
            </a:r>
            <a:r>
              <a:rPr lang="en-US" b="1" dirty="0"/>
              <a:t>Babylon</a:t>
            </a:r>
            <a:r>
              <a:rPr lang="en-US" dirty="0"/>
              <a:t>. The Babylonians, camped outside their walls, awaited his coming. A battle was fought at a short distance from the city, in which the Babylonians were defeated by the Persian king, whereupon they withdrew within their city walls. Here they shut themselves up, and prepared for a </a:t>
            </a:r>
            <a:r>
              <a:rPr lang="en-US" b="1" dirty="0"/>
              <a:t>siege</a:t>
            </a:r>
            <a:r>
              <a:rPr lang="en-US" dirty="0"/>
              <a:t>, having laid in a store of provisions for many years in preparation against this attack; for when they saw Cyrus conquering nation after nation, they were convinced that he would never stop, and that their turn would come at last.                                                                             </a:t>
            </a:r>
            <a:r>
              <a:rPr lang="en-US" b="1" i="1" dirty="0"/>
              <a:t>Herodotus, Histories 1.189-</a:t>
            </a:r>
            <a:r>
              <a:rPr lang="en-US" b="1" i="1" dirty="0" smtClean="0"/>
              <a:t>191</a:t>
            </a:r>
          </a:p>
          <a:p>
            <a:endParaRPr lang="en-US" dirty="0"/>
          </a:p>
          <a:p>
            <a:r>
              <a:rPr lang="en-US" b="1" dirty="0"/>
              <a:t>VOCABULARY:</a:t>
            </a:r>
            <a:endParaRPr lang="en-US" dirty="0"/>
          </a:p>
          <a:p>
            <a:r>
              <a:rPr lang="en-US" b="1" dirty="0"/>
              <a:t>Babylon: </a:t>
            </a:r>
            <a:r>
              <a:rPr lang="en-US" dirty="0"/>
              <a:t>A powerful city-state in ancient Mesopotamia.</a:t>
            </a:r>
          </a:p>
          <a:p>
            <a:r>
              <a:rPr lang="en-US" b="1" dirty="0"/>
              <a:t>Siege</a:t>
            </a:r>
            <a:r>
              <a:rPr lang="en-US" dirty="0"/>
              <a:t>: A military operation in which enemy forces surround a town or building, cutting off essential supplies, with the aim of compelling the surrender of those inside.</a:t>
            </a:r>
          </a:p>
        </p:txBody>
      </p:sp>
    </p:spTree>
    <p:extLst>
      <p:ext uri="{BB962C8B-B14F-4D97-AF65-F5344CB8AC3E}">
        <p14:creationId xmlns:p14="http://schemas.microsoft.com/office/powerpoint/2010/main" val="341284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u="sng" dirty="0" smtClean="0">
                <a:solidFill>
                  <a:srgbClr val="FF0000"/>
                </a:solidFill>
                <a:effectLst>
                  <a:outerShdw blurRad="38100" dist="38100" dir="2700000" algn="tl">
                    <a:srgbClr val="000000">
                      <a:alpha val="43137"/>
                    </a:srgbClr>
                  </a:outerShdw>
                </a:effectLst>
                <a:latin typeface="Baskerville Old Face" pitchFamily="18" charset="0"/>
                <a:cs typeface="Aharoni" pitchFamily="2" charset="-79"/>
              </a:rPr>
              <a:t>THE STANDARDS!</a:t>
            </a:r>
            <a:endParaRPr lang="en-US" sz="4800" b="1" u="sng" dirty="0">
              <a:solidFill>
                <a:srgbClr val="FF0000"/>
              </a:solidFill>
              <a:effectLst>
                <a:outerShdw blurRad="38100" dist="38100" dir="2700000" algn="tl">
                  <a:srgbClr val="000000">
                    <a:alpha val="43137"/>
                  </a:srgbClr>
                </a:outerShdw>
              </a:effectLst>
              <a:latin typeface="Baskerville Old Face" pitchFamily="18" charset="0"/>
              <a:cs typeface="Aharoni" pitchFamily="2" charset="-79"/>
            </a:endParaRPr>
          </a:p>
        </p:txBody>
      </p:sp>
      <p:sp>
        <p:nvSpPr>
          <p:cNvPr id="4" name="Rectangle 3"/>
          <p:cNvSpPr/>
          <p:nvPr/>
        </p:nvSpPr>
        <p:spPr>
          <a:xfrm>
            <a:off x="228600" y="2286000"/>
            <a:ext cx="8610600" cy="646331"/>
          </a:xfrm>
          <a:prstGeom prst="rect">
            <a:avLst/>
          </a:prstGeom>
        </p:spPr>
        <p:txBody>
          <a:bodyPr wrap="square">
            <a:spAutoFit/>
          </a:bodyPr>
          <a:lstStyle/>
          <a:p>
            <a:endParaRPr lang="en-US" dirty="0" smtClean="0"/>
          </a:p>
          <a:p>
            <a:r>
              <a:rPr lang="en-US" b="1" dirty="0" smtClean="0"/>
              <a:t>6.4.5: Outline the founding, expansion, and political organization of the Persian Empire. </a:t>
            </a:r>
          </a:p>
        </p:txBody>
      </p:sp>
      <p:sp>
        <p:nvSpPr>
          <p:cNvPr id="5" name="Rectangle 4"/>
          <p:cNvSpPr/>
          <p:nvPr/>
        </p:nvSpPr>
        <p:spPr>
          <a:xfrm>
            <a:off x="228600" y="1371600"/>
            <a:ext cx="8077200" cy="984885"/>
          </a:xfrm>
          <a:prstGeom prst="rect">
            <a:avLst/>
          </a:prstGeom>
        </p:spPr>
        <p:txBody>
          <a:bodyPr wrap="square">
            <a:spAutoFit/>
          </a:bodyPr>
          <a:lstStyle/>
          <a:p>
            <a:endParaRPr lang="en-US" dirty="0" smtClean="0"/>
          </a:p>
          <a:p>
            <a:r>
              <a:rPr lang="en-US" b="1" dirty="0" smtClean="0"/>
              <a:t>6.2.3: Understand the relationship between religion and the social and political order in Mesopotamia </a:t>
            </a:r>
            <a:r>
              <a:rPr lang="en-US" sz="2000" b="1" dirty="0" smtClean="0"/>
              <a:t>and Egypt. </a:t>
            </a:r>
          </a:p>
        </p:txBody>
      </p:sp>
      <p:sp>
        <p:nvSpPr>
          <p:cNvPr id="6" name="Rectangle 5"/>
          <p:cNvSpPr/>
          <p:nvPr/>
        </p:nvSpPr>
        <p:spPr>
          <a:xfrm>
            <a:off x="228600" y="3962400"/>
            <a:ext cx="8458200" cy="307777"/>
          </a:xfrm>
          <a:prstGeom prst="rect">
            <a:avLst/>
          </a:prstGeom>
        </p:spPr>
        <p:txBody>
          <a:bodyPr wrap="square">
            <a:spAutoFit/>
          </a:bodyPr>
          <a:lstStyle/>
          <a:p>
            <a:r>
              <a:rPr lang="en-US" sz="1400" b="1" dirty="0" smtClean="0"/>
              <a:t>CCSS.ELA-Literacy. RH.6-8.1 Cite specific textual evidence to support analysis of primary and secondary sources. </a:t>
            </a:r>
            <a:endParaRPr lang="en-US" sz="1400" b="1" dirty="0"/>
          </a:p>
        </p:txBody>
      </p:sp>
      <p:sp>
        <p:nvSpPr>
          <p:cNvPr id="7" name="Rectangle 6"/>
          <p:cNvSpPr/>
          <p:nvPr/>
        </p:nvSpPr>
        <p:spPr>
          <a:xfrm>
            <a:off x="228600" y="4267200"/>
            <a:ext cx="8534400" cy="523220"/>
          </a:xfrm>
          <a:prstGeom prst="rect">
            <a:avLst/>
          </a:prstGeom>
        </p:spPr>
        <p:txBody>
          <a:bodyPr wrap="square">
            <a:spAutoFit/>
          </a:bodyPr>
          <a:lstStyle/>
          <a:p>
            <a:r>
              <a:rPr lang="en-US" sz="1400" b="1" dirty="0" smtClean="0"/>
              <a:t>CCSS.ELA-Literacy. RH.6-8.1 Determine the central ideas or information of a primary or secondary source; provide an accurate summary of the source distinct from prior knowledge or opinions. </a:t>
            </a:r>
            <a:endParaRPr lang="en-US" sz="1400" b="1" dirty="0"/>
          </a:p>
        </p:txBody>
      </p:sp>
      <p:sp>
        <p:nvSpPr>
          <p:cNvPr id="8" name="Rectangle 7"/>
          <p:cNvSpPr/>
          <p:nvPr/>
        </p:nvSpPr>
        <p:spPr>
          <a:xfrm>
            <a:off x="228600" y="4800600"/>
            <a:ext cx="8610600" cy="523220"/>
          </a:xfrm>
          <a:prstGeom prst="rect">
            <a:avLst/>
          </a:prstGeom>
        </p:spPr>
        <p:txBody>
          <a:bodyPr wrap="square">
            <a:spAutoFit/>
          </a:bodyPr>
          <a:lstStyle/>
          <a:p>
            <a:r>
              <a:rPr lang="en-US" sz="1400" b="1" dirty="0" smtClean="0"/>
              <a:t>CCSS.ELA-Literacy. RH.6-8.7 Integrate visual information (e.g., in charts, graphs, photographs, videos, or maps) with other information in print and digital texts. </a:t>
            </a:r>
            <a:endParaRPr lang="en-US" sz="1400" b="1" dirty="0"/>
          </a:p>
        </p:txBody>
      </p:sp>
      <p:sp>
        <p:nvSpPr>
          <p:cNvPr id="9" name="Rectangle 8"/>
          <p:cNvSpPr/>
          <p:nvPr/>
        </p:nvSpPr>
        <p:spPr>
          <a:xfrm>
            <a:off x="228600" y="5410200"/>
            <a:ext cx="7924800" cy="307777"/>
          </a:xfrm>
          <a:prstGeom prst="rect">
            <a:avLst/>
          </a:prstGeom>
        </p:spPr>
        <p:txBody>
          <a:bodyPr wrap="square">
            <a:spAutoFit/>
          </a:bodyPr>
          <a:lstStyle/>
          <a:p>
            <a:r>
              <a:rPr lang="en-US" sz="1400" b="1" dirty="0" smtClean="0"/>
              <a:t>CCSS.ELA-Literacy. RH.6-8.8 Distinguish among fact, opinion, and reasoned judgment in a text. </a:t>
            </a:r>
            <a:endParaRPr lang="en-US" sz="1400" b="1" dirty="0"/>
          </a:p>
        </p:txBody>
      </p:sp>
      <p:sp>
        <p:nvSpPr>
          <p:cNvPr id="10" name="Rectangle 9"/>
          <p:cNvSpPr/>
          <p:nvPr/>
        </p:nvSpPr>
        <p:spPr>
          <a:xfrm>
            <a:off x="228600" y="1143000"/>
            <a:ext cx="2853666" cy="369332"/>
          </a:xfrm>
          <a:prstGeom prst="rect">
            <a:avLst/>
          </a:prstGeom>
        </p:spPr>
        <p:txBody>
          <a:bodyPr wrap="none">
            <a:spAutoFit/>
          </a:bodyPr>
          <a:lstStyle/>
          <a:p>
            <a:r>
              <a:rPr lang="en-US" b="1" dirty="0" smtClean="0">
                <a:solidFill>
                  <a:srgbClr val="FF0000"/>
                </a:solidFill>
                <a:effectLst>
                  <a:outerShdw blurRad="38100" dist="38100" dir="2700000" algn="tl">
                    <a:srgbClr val="000000">
                      <a:alpha val="43137"/>
                    </a:srgbClr>
                  </a:outerShdw>
                </a:effectLst>
                <a:latin typeface="Baskerville Old Face" pitchFamily="18" charset="0"/>
                <a:cs typeface="Aharoni" pitchFamily="2" charset="-79"/>
              </a:rPr>
              <a:t>CONTENT STANDARDS!</a:t>
            </a:r>
            <a:endParaRPr lang="en-US" dirty="0"/>
          </a:p>
        </p:txBody>
      </p:sp>
      <p:sp>
        <p:nvSpPr>
          <p:cNvPr id="11" name="Rectangle 10"/>
          <p:cNvSpPr/>
          <p:nvPr/>
        </p:nvSpPr>
        <p:spPr>
          <a:xfrm>
            <a:off x="304800" y="3429000"/>
            <a:ext cx="2050561" cy="369332"/>
          </a:xfrm>
          <a:prstGeom prst="rect">
            <a:avLst/>
          </a:prstGeom>
        </p:spPr>
        <p:txBody>
          <a:bodyPr wrap="none">
            <a:spAutoFit/>
          </a:bodyPr>
          <a:lstStyle/>
          <a:p>
            <a:r>
              <a:rPr lang="en-US" b="1" dirty="0" smtClean="0">
                <a:solidFill>
                  <a:srgbClr val="FF0000"/>
                </a:solidFill>
                <a:effectLst>
                  <a:outerShdw blurRad="38100" dist="38100" dir="2700000" algn="tl">
                    <a:srgbClr val="000000">
                      <a:alpha val="43137"/>
                    </a:srgbClr>
                  </a:outerShdw>
                </a:effectLst>
                <a:latin typeface="Baskerville Old Face" pitchFamily="18" charset="0"/>
                <a:cs typeface="Aharoni" pitchFamily="2" charset="-79"/>
              </a:rPr>
              <a:t>COMMON CORE!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Mesopotamia map.jpg"/>
          <p:cNvPicPr>
            <a:picLocks noChangeAspect="1"/>
          </p:cNvPicPr>
          <p:nvPr/>
        </p:nvPicPr>
        <p:blipFill>
          <a:blip r:embed="rId2" cstate="print"/>
          <a:stretch>
            <a:fillRect/>
          </a:stretch>
        </p:blipFill>
        <p:spPr>
          <a:xfrm>
            <a:off x="228600" y="838200"/>
            <a:ext cx="8610600" cy="5791200"/>
          </a:xfrm>
          <a:prstGeom prst="rect">
            <a:avLst/>
          </a:prstGeom>
        </p:spPr>
      </p:pic>
      <p:sp>
        <p:nvSpPr>
          <p:cNvPr id="5" name="Title 4"/>
          <p:cNvSpPr>
            <a:spLocks noGrp="1"/>
          </p:cNvSpPr>
          <p:nvPr>
            <p:ph type="title"/>
          </p:nvPr>
        </p:nvSpPr>
        <p:spPr>
          <a:xfrm>
            <a:off x="457200" y="0"/>
            <a:ext cx="8229600" cy="1143000"/>
          </a:xfrm>
        </p:spPr>
        <p:txBody>
          <a:bodyPr/>
          <a:lstStyle/>
          <a:p>
            <a:r>
              <a:rPr lang="en-US" b="1" dirty="0" smtClean="0">
                <a:solidFill>
                  <a:srgbClr val="39471D"/>
                </a:solidFill>
                <a:effectLst>
                  <a:outerShdw blurRad="38100" dist="38100" dir="2700000" algn="tl">
                    <a:srgbClr val="000000">
                      <a:alpha val="43137"/>
                    </a:srgbClr>
                  </a:outerShdw>
                </a:effectLst>
              </a:rPr>
              <a:t>Where was Mesopotamia?</a:t>
            </a:r>
            <a:endParaRPr lang="en-US" b="1" dirty="0">
              <a:solidFill>
                <a:srgbClr val="39471D"/>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Teaching Files\Sixth grade history\Rise of Civilizations\timeline 001.jpg"/>
          <p:cNvPicPr>
            <a:picLocks noChangeAspect="1" noChangeArrowheads="1"/>
          </p:cNvPicPr>
          <p:nvPr/>
        </p:nvPicPr>
        <p:blipFill>
          <a:blip r:embed="rId2" cstate="print"/>
          <a:srcRect/>
          <a:stretch>
            <a:fillRect/>
          </a:stretch>
        </p:blipFill>
        <p:spPr bwMode="auto">
          <a:xfrm>
            <a:off x="0" y="22225"/>
            <a:ext cx="9144000" cy="68119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Mesopotamian Rulers: The Prototype!</a:t>
            </a:r>
            <a:endParaRPr lang="en-US" sz="3600" b="1" dirty="0">
              <a:solidFill>
                <a:srgbClr val="C00000"/>
              </a:solidFill>
              <a:effectLst>
                <a:outerShdw blurRad="38100" dist="38100" dir="2700000" algn="tl">
                  <a:srgbClr val="000000">
                    <a:alpha val="43137"/>
                  </a:srgbClr>
                </a:outerShdw>
              </a:effectLst>
            </a:endParaRPr>
          </a:p>
        </p:txBody>
      </p:sp>
      <p:pic>
        <p:nvPicPr>
          <p:cNvPr id="3" name="Picture 2" descr="Sargon-van-Akkad.jpg"/>
          <p:cNvPicPr>
            <a:picLocks noChangeAspect="1"/>
          </p:cNvPicPr>
          <p:nvPr/>
        </p:nvPicPr>
        <p:blipFill>
          <a:blip r:embed="rId3" cstate="print"/>
          <a:stretch>
            <a:fillRect/>
          </a:stretch>
        </p:blipFill>
        <p:spPr>
          <a:xfrm>
            <a:off x="2514600" y="1066800"/>
            <a:ext cx="3914274" cy="5562600"/>
          </a:xfrm>
          <a:prstGeom prst="rect">
            <a:avLst/>
          </a:prstGeom>
        </p:spPr>
      </p:pic>
      <p:pic>
        <p:nvPicPr>
          <p:cNvPr id="4" name="Picture 3" descr="Sargon.jpg"/>
          <p:cNvPicPr>
            <a:picLocks noChangeAspect="1"/>
          </p:cNvPicPr>
          <p:nvPr/>
        </p:nvPicPr>
        <p:blipFill>
          <a:blip r:embed="rId4" cstate="print"/>
          <a:stretch>
            <a:fillRect/>
          </a:stretch>
        </p:blipFill>
        <p:spPr>
          <a:xfrm>
            <a:off x="444500" y="1104900"/>
            <a:ext cx="8255000" cy="4648200"/>
          </a:xfrm>
          <a:prstGeom prst="rect">
            <a:avLst/>
          </a:prstGeom>
        </p:spPr>
      </p:pic>
      <p:sp>
        <p:nvSpPr>
          <p:cNvPr id="5" name="TextBox 4"/>
          <p:cNvSpPr txBox="1"/>
          <p:nvPr/>
        </p:nvSpPr>
        <p:spPr>
          <a:xfrm>
            <a:off x="5181600" y="1905000"/>
            <a:ext cx="3412088" cy="584775"/>
          </a:xfrm>
          <a:prstGeom prst="rect">
            <a:avLst/>
          </a:prstGeom>
          <a:noFill/>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latin typeface="Perpetua Titling MT" pitchFamily="18" charset="0"/>
              </a:rPr>
              <a:t>I AM SARGON!</a:t>
            </a:r>
            <a:endParaRPr lang="en-US" sz="3200" b="1" dirty="0">
              <a:solidFill>
                <a:srgbClr val="FF0000"/>
              </a:solidFill>
              <a:effectLst>
                <a:outerShdw blurRad="38100" dist="38100" dir="2700000" algn="tl">
                  <a:srgbClr val="000000">
                    <a:alpha val="43137"/>
                  </a:srgbClr>
                </a:outerShdw>
              </a:effectLst>
              <a:latin typeface="Perpetua Titling MT" pitchFamily="18" charset="0"/>
            </a:endParaRPr>
          </a:p>
        </p:txBody>
      </p:sp>
      <p:sp>
        <p:nvSpPr>
          <p:cNvPr id="6" name="Rectangle 5"/>
          <p:cNvSpPr/>
          <p:nvPr/>
        </p:nvSpPr>
        <p:spPr>
          <a:xfrm>
            <a:off x="152400" y="5971631"/>
            <a:ext cx="2362200" cy="830997"/>
          </a:xfrm>
          <a:prstGeom prst="rect">
            <a:avLst/>
          </a:prstGeom>
        </p:spPr>
        <p:txBody>
          <a:bodyPr wrap="square">
            <a:spAutoFit/>
          </a:bodyPr>
          <a:lstStyle/>
          <a:p>
            <a:r>
              <a:rPr lang="en-US" sz="1200" dirty="0">
                <a:hlinkClick r:id="rId5"/>
              </a:rPr>
              <a:t>http://www.youtube.com/watch?v=-7JM_NQEeIc&amp;list=PLDEA5525E6E9E8376</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 calcmode="lin" valueType="num">
                                      <p:cBhvr>
                                        <p:cTn id="9" dur="3000" fill="hold"/>
                                        <p:tgtEl>
                                          <p:spTgt spid="4"/>
                                        </p:tgtEl>
                                        <p:attrNameLst>
                                          <p:attrName>style.rotation</p:attrName>
                                        </p:attrNameLst>
                                      </p:cBhvr>
                                      <p:tavLst>
                                        <p:tav tm="0">
                                          <p:val>
                                            <p:fltVal val="90"/>
                                          </p:val>
                                        </p:tav>
                                        <p:tav tm="100000">
                                          <p:val>
                                            <p:fltVal val="0"/>
                                          </p:val>
                                        </p:tav>
                                      </p:tavLst>
                                    </p:anim>
                                    <p:animEffect transition="in" filter="fade">
                                      <p:cBhvr>
                                        <p:cTn id="10" dur="3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3200400" cy="2163762"/>
          </a:xfrm>
        </p:spPr>
        <p:txBody>
          <a:bodyPr>
            <a:normAutofit fontScale="90000"/>
          </a:bodyPr>
          <a:lstStyle/>
          <a:p>
            <a:r>
              <a:rPr lang="en-US" sz="3600" b="1" dirty="0" smtClean="0">
                <a:solidFill>
                  <a:srgbClr val="C00000"/>
                </a:solidFill>
                <a:effectLst>
                  <a:outerShdw blurRad="38100" dist="38100" dir="2700000" algn="tl">
                    <a:srgbClr val="000000">
                      <a:alpha val="43137"/>
                    </a:srgbClr>
                  </a:outerShdw>
                </a:effectLst>
              </a:rPr>
              <a:t>Mesopotamian Rulers: </a:t>
            </a:r>
            <a:br>
              <a:rPr lang="en-US" sz="3600" b="1" dirty="0" smtClean="0">
                <a:solidFill>
                  <a:srgbClr val="C00000"/>
                </a:solidFill>
                <a:effectLst>
                  <a:outerShdw blurRad="38100" dist="38100" dir="2700000" algn="tl">
                    <a:srgbClr val="000000">
                      <a:alpha val="43137"/>
                    </a:srgbClr>
                  </a:outerShdw>
                </a:effectLst>
              </a:rPr>
            </a:br>
            <a:r>
              <a:rPr lang="en-US" sz="3600" b="1" dirty="0" smtClean="0">
                <a:solidFill>
                  <a:srgbClr val="C00000"/>
                </a:solidFill>
                <a:effectLst>
                  <a:outerShdw blurRad="38100" dist="38100" dir="2700000" algn="tl">
                    <a:srgbClr val="000000">
                      <a:alpha val="43137"/>
                    </a:srgbClr>
                  </a:outerShdw>
                </a:effectLst>
              </a:rPr>
              <a:t>How did they rule?</a:t>
            </a:r>
            <a:endParaRPr lang="en-US" sz="3600" b="1" dirty="0">
              <a:solidFill>
                <a:srgbClr val="C00000"/>
              </a:solidFill>
              <a:effectLst>
                <a:outerShdw blurRad="38100" dist="38100" dir="2700000" algn="tl">
                  <a:srgbClr val="000000">
                    <a:alpha val="43137"/>
                  </a:srgbClr>
                </a:outerShdw>
              </a:effectLst>
            </a:endParaRPr>
          </a:p>
        </p:txBody>
      </p:sp>
      <p:pic>
        <p:nvPicPr>
          <p:cNvPr id="4" name="Picture 3" descr="victory_stele_of_naram_sin_90681.jpg"/>
          <p:cNvPicPr>
            <a:picLocks noChangeAspect="1"/>
          </p:cNvPicPr>
          <p:nvPr/>
        </p:nvPicPr>
        <p:blipFill>
          <a:blip r:embed="rId2" cstate="print"/>
          <a:stretch>
            <a:fillRect/>
          </a:stretch>
        </p:blipFill>
        <p:spPr>
          <a:xfrm>
            <a:off x="4191000" y="0"/>
            <a:ext cx="4953000" cy="6858000"/>
          </a:xfrm>
          <a:prstGeom prst="rect">
            <a:avLst/>
          </a:prstGeom>
        </p:spPr>
      </p:pic>
      <p:pic>
        <p:nvPicPr>
          <p:cNvPr id="5" name="Picture 4" descr="Victory_stele_of_Naram_Sin_9062.jpg"/>
          <p:cNvPicPr>
            <a:picLocks noChangeAspect="1"/>
          </p:cNvPicPr>
          <p:nvPr/>
        </p:nvPicPr>
        <p:blipFill>
          <a:blip r:embed="rId3" cstate="print"/>
          <a:stretch>
            <a:fillRect/>
          </a:stretch>
        </p:blipFill>
        <p:spPr>
          <a:xfrm>
            <a:off x="304800" y="2209800"/>
            <a:ext cx="3797085" cy="3733800"/>
          </a:xfrm>
          <a:prstGeom prst="rect">
            <a:avLst/>
          </a:prstGeom>
        </p:spPr>
      </p:pic>
      <p:sp>
        <p:nvSpPr>
          <p:cNvPr id="6" name="Rectangle 5"/>
          <p:cNvSpPr/>
          <p:nvPr/>
        </p:nvSpPr>
        <p:spPr>
          <a:xfrm>
            <a:off x="0" y="6019800"/>
            <a:ext cx="4114800" cy="646331"/>
          </a:xfrm>
          <a:prstGeom prst="rect">
            <a:avLst/>
          </a:prstGeom>
        </p:spPr>
        <p:txBody>
          <a:bodyPr wrap="square">
            <a:spAutoFit/>
          </a:bodyPr>
          <a:lstStyle/>
          <a:p>
            <a:r>
              <a:rPr lang="en-US" b="1" dirty="0" smtClean="0">
                <a:solidFill>
                  <a:srgbClr val="C00000"/>
                </a:solidFill>
              </a:rPr>
              <a:t>Rule:</a:t>
            </a:r>
            <a:r>
              <a:rPr lang="en-US" dirty="0" smtClean="0">
                <a:solidFill>
                  <a:srgbClr val="C00000"/>
                </a:solidFill>
              </a:rPr>
              <a:t>  </a:t>
            </a:r>
            <a:r>
              <a:rPr lang="en-US" dirty="0" smtClean="0"/>
              <a:t>To exercise ultimate power or authority over an area and its people.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b="1" dirty="0" smtClean="0">
                <a:solidFill>
                  <a:srgbClr val="C00000"/>
                </a:solidFill>
                <a:effectLst>
                  <a:outerShdw blurRad="38100" dist="38100" dir="2700000" algn="tl">
                    <a:srgbClr val="000000">
                      <a:alpha val="43137"/>
                    </a:srgbClr>
                  </a:outerShdw>
                </a:effectLst>
              </a:rPr>
              <a:t>Sennacherib Prism</a:t>
            </a:r>
            <a:endParaRPr lang="en-US" b="1" dirty="0">
              <a:solidFill>
                <a:srgbClr val="C00000"/>
              </a:solidFill>
              <a:effectLst>
                <a:outerShdw blurRad="38100" dist="38100" dir="2700000" algn="tl">
                  <a:srgbClr val="000000">
                    <a:alpha val="43137"/>
                  </a:srgbClr>
                </a:outerShdw>
              </a:effectLst>
            </a:endParaRPr>
          </a:p>
        </p:txBody>
      </p:sp>
      <p:pic>
        <p:nvPicPr>
          <p:cNvPr id="4" name="Picture 3" descr="Siege of Lachish.jpg"/>
          <p:cNvPicPr>
            <a:picLocks noChangeAspect="1"/>
          </p:cNvPicPr>
          <p:nvPr/>
        </p:nvPicPr>
        <p:blipFill>
          <a:blip r:embed="rId2" cstate="print"/>
          <a:stretch>
            <a:fillRect/>
          </a:stretch>
        </p:blipFill>
        <p:spPr>
          <a:xfrm>
            <a:off x="609600" y="914400"/>
            <a:ext cx="7391400" cy="3276600"/>
          </a:xfrm>
          <a:prstGeom prst="rect">
            <a:avLst/>
          </a:prstGeom>
        </p:spPr>
      </p:pic>
      <p:sp>
        <p:nvSpPr>
          <p:cNvPr id="1025" name="Rectangle 1"/>
          <p:cNvSpPr>
            <a:spLocks noChangeArrowheads="1"/>
          </p:cNvSpPr>
          <p:nvPr/>
        </p:nvSpPr>
        <p:spPr bwMode="auto">
          <a:xfrm>
            <a:off x="304800" y="4411176"/>
            <a:ext cx="8229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As for Hezekiah, the </a:t>
            </a:r>
            <a:r>
              <a:rPr kumimoji="0" lang="en-US" sz="1800" b="1" i="0" u="sng"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Judean</a:t>
            </a:r>
            <a:r>
              <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king, I </a:t>
            </a:r>
            <a:r>
              <a:rPr kumimoji="0" lang="en-US" sz="1800" b="1" i="0" u="sng"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besieged</a:t>
            </a:r>
            <a:r>
              <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forty-six of his fortified walled cities and surrounding smaller towns, which were without number. Using packed-down ramps and applying battering rams, </a:t>
            </a:r>
            <a:r>
              <a:rPr kumimoji="0" lang="en-US" sz="1800" b="1" i="0" u="sng"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infantry</a:t>
            </a:r>
            <a:r>
              <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attacks by mines, battering rams, and </a:t>
            </a:r>
            <a:r>
              <a:rPr kumimoji="0" lang="en-US" sz="1800" b="1" i="0" u="sng"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sie</a:t>
            </a:r>
            <a:r>
              <a:rPr kumimoji="0" lang="en-US" sz="1800" b="1" i="0" u="sng" strike="noStrike" cap="none" normalizeH="0" baseline="0" dirty="0" smtClean="0">
                <a:ln>
                  <a:noFill/>
                </a:ln>
                <a:solidFill>
                  <a:srgbClr val="000000"/>
                </a:solidFill>
                <a:effectLst/>
                <a:latin typeface="Calibri" pitchFamily="34" charset="0"/>
                <a:ea typeface="Gulim" pitchFamily="34" charset="-127"/>
                <a:cs typeface="Times New Roman" pitchFamily="18" charset="0"/>
              </a:rPr>
              <a:t>ge</a:t>
            </a:r>
            <a:r>
              <a:rPr kumimoji="0" lang="en-US" sz="1800" b="1" i="0" u="none" strike="noStrike" cap="none" normalizeH="0" baseline="0" dirty="0" smtClean="0">
                <a:ln>
                  <a:noFill/>
                </a:ln>
                <a:solidFill>
                  <a:srgbClr val="000000"/>
                </a:solidFill>
                <a:effectLst/>
                <a:latin typeface="Calibri" pitchFamily="34" charset="0"/>
                <a:ea typeface="Gulim" pitchFamily="34" charset="-127"/>
                <a:cs typeface="Times New Roman" pitchFamily="18" charset="0"/>
              </a:rPr>
              <a:t> towers, I conquered (them). I took out 200,150 people, young and old, male and female, horses, mules, donkeys, camels, cattle, and sheep, without number, and counted them as </a:t>
            </a:r>
            <a:r>
              <a:rPr kumimoji="0" lang="en-US" sz="1800" b="1" i="0" u="sng" strike="noStrike" cap="none" normalizeH="0" baseline="0" dirty="0" smtClean="0">
                <a:ln>
                  <a:noFill/>
                </a:ln>
                <a:solidFill>
                  <a:srgbClr val="000000"/>
                </a:solidFill>
                <a:effectLst/>
                <a:latin typeface="Calibri" pitchFamily="34" charset="0"/>
                <a:ea typeface="Gulim" pitchFamily="34" charset="-127"/>
                <a:cs typeface="Times New Roman" pitchFamily="18" charset="0"/>
              </a:rPr>
              <a:t>spoil</a:t>
            </a:r>
            <a:r>
              <a:rPr kumimoji="0" lang="en-US" sz="1800" b="1" i="0" u="none" strike="noStrike" cap="none" normalizeH="0" baseline="0" dirty="0" smtClean="0">
                <a:ln>
                  <a:noFill/>
                </a:ln>
                <a:solidFill>
                  <a:srgbClr val="000000"/>
                </a:solidFill>
                <a:effectLst/>
                <a:latin typeface="Calibri" pitchFamily="34" charset="0"/>
                <a:ea typeface="Gulim" pitchFamily="34" charset="-127"/>
                <a:cs typeface="Times New Roman" pitchFamily="18" charset="0"/>
              </a:rPr>
              <a:t>. He himself, I locked up within Jerusalem, his royal city, like a bird in a cage. I surrounded him with earthworks, and made it unthinkable for him to exit by the city gate....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914400"/>
          </a:xfrm>
        </p:spPr>
        <p:txBody>
          <a:bodyPr/>
          <a:lstStyle/>
          <a:p>
            <a:pPr>
              <a:defRPr/>
            </a:pPr>
            <a:r>
              <a:rPr lang="en-US" b="1" dirty="0" smtClean="0">
                <a:solidFill>
                  <a:srgbClr val="C00000"/>
                </a:solidFill>
                <a:effectLst>
                  <a:outerShdw blurRad="38100" dist="38100" dir="2700000" algn="tl">
                    <a:srgbClr val="000000">
                      <a:alpha val="43137"/>
                    </a:srgbClr>
                  </a:outerShdw>
                </a:effectLst>
              </a:rPr>
              <a:t>CAN YOU FILL THE BOWLS?</a:t>
            </a:r>
            <a:endParaRPr lang="en-US" b="1" dirty="0">
              <a:solidFill>
                <a:srgbClr val="C00000"/>
              </a:solidFill>
              <a:effectLst>
                <a:outerShdw blurRad="38100" dist="38100" dir="2700000" algn="tl">
                  <a:srgbClr val="000000">
                    <a:alpha val="43137"/>
                  </a:srgbClr>
                </a:outerShdw>
              </a:effectLst>
            </a:endParaRPr>
          </a:p>
        </p:txBody>
      </p:sp>
      <p:pic>
        <p:nvPicPr>
          <p:cNvPr id="2051" name="Picture 3" descr="Gordon in kitchen.jpg"/>
          <p:cNvPicPr>
            <a:picLocks noChangeAspect="1"/>
          </p:cNvPicPr>
          <p:nvPr/>
        </p:nvPicPr>
        <p:blipFill>
          <a:blip r:embed="rId2" cstate="print"/>
          <a:srcRect/>
          <a:stretch>
            <a:fillRect/>
          </a:stretch>
        </p:blipFill>
        <p:spPr bwMode="auto">
          <a:xfrm>
            <a:off x="533400" y="990600"/>
            <a:ext cx="8001000" cy="5715000"/>
          </a:xfrm>
          <a:prstGeom prst="rect">
            <a:avLst/>
          </a:prstGeom>
          <a:noFill/>
          <a:ln w="9525">
            <a:noFill/>
            <a:miter lim="800000"/>
            <a:headEnd/>
            <a:tailEnd/>
          </a:ln>
        </p:spPr>
      </p:pic>
      <p:sp>
        <p:nvSpPr>
          <p:cNvPr id="5" name="Oval 4"/>
          <p:cNvSpPr/>
          <p:nvPr/>
        </p:nvSpPr>
        <p:spPr>
          <a:xfrm>
            <a:off x="4876800" y="5562600"/>
            <a:ext cx="2133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CONTENT</a:t>
            </a:r>
          </a:p>
        </p:txBody>
      </p:sp>
      <p:sp>
        <p:nvSpPr>
          <p:cNvPr id="6" name="Oval 5"/>
          <p:cNvSpPr/>
          <p:nvPr/>
        </p:nvSpPr>
        <p:spPr>
          <a:xfrm>
            <a:off x="4343400" y="4495800"/>
            <a:ext cx="2057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t>CONNECTIONS</a:t>
            </a:r>
          </a:p>
        </p:txBody>
      </p:sp>
      <p:sp>
        <p:nvSpPr>
          <p:cNvPr id="7" name="Oval 6"/>
          <p:cNvSpPr/>
          <p:nvPr/>
        </p:nvSpPr>
        <p:spPr>
          <a:xfrm>
            <a:off x="5562600" y="4876800"/>
            <a:ext cx="2667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t>COMMUNICATION</a:t>
            </a:r>
          </a:p>
        </p:txBody>
      </p:sp>
      <p:sp>
        <p:nvSpPr>
          <p:cNvPr id="8" name="Oval 7"/>
          <p:cNvSpPr/>
          <p:nvPr/>
        </p:nvSpPr>
        <p:spPr>
          <a:xfrm>
            <a:off x="1066800" y="5105400"/>
            <a:ext cx="3276600" cy="533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C00000"/>
                </a:solidFill>
              </a:rPr>
              <a:t>CONCLUSION</a:t>
            </a:r>
          </a:p>
        </p:txBody>
      </p:sp>
      <p:sp>
        <p:nvSpPr>
          <p:cNvPr id="9" name="Oval Callout 8"/>
          <p:cNvSpPr/>
          <p:nvPr/>
        </p:nvSpPr>
        <p:spPr>
          <a:xfrm>
            <a:off x="5181600" y="838200"/>
            <a:ext cx="3581400" cy="1447800"/>
          </a:xfrm>
          <a:prstGeom prst="wedgeEllipseCallout">
            <a:avLst>
              <a:gd name="adj1" fmla="val -81507"/>
              <a:gd name="adj2" fmla="val 464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latin typeface="Comic Sans MS" pitchFamily="66" charset="0"/>
            </a:endParaRPr>
          </a:p>
          <a:p>
            <a:pPr algn="ctr">
              <a:defRPr/>
            </a:pPr>
            <a:r>
              <a:rPr lang="en-US" sz="3200" b="1" dirty="0">
                <a:solidFill>
                  <a:schemeClr val="tx1"/>
                </a:solidFill>
                <a:latin typeface="Comic Sans MS" pitchFamily="66" charset="0"/>
              </a:rPr>
              <a:t>Fill these Bowls!</a:t>
            </a:r>
          </a:p>
          <a:p>
            <a:pPr algn="ctr">
              <a:defRPr/>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1942</Words>
  <Application>Microsoft Office PowerPoint</Application>
  <PresentationFormat>On-screen Show (4:3)</PresentationFormat>
  <Paragraphs>152</Paragraphs>
  <Slides>24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Gulim</vt:lpstr>
      <vt:lpstr>Aharoni</vt:lpstr>
      <vt:lpstr>Arial</vt:lpstr>
      <vt:lpstr>Baskerville Old Face</vt:lpstr>
      <vt:lpstr>Calibri</vt:lpstr>
      <vt:lpstr>Comic Sans MS</vt:lpstr>
      <vt:lpstr>Narkisim</vt:lpstr>
      <vt:lpstr>Perpetua Titling MT</vt:lpstr>
      <vt:lpstr>Times New Roman</vt:lpstr>
      <vt:lpstr>Office Theme</vt:lpstr>
      <vt:lpstr>Who is GREAT?</vt:lpstr>
      <vt:lpstr>PowerPoint Presentation</vt:lpstr>
      <vt:lpstr>THE STANDARDS!</vt:lpstr>
      <vt:lpstr>Where was Mesopotamia?</vt:lpstr>
      <vt:lpstr>PowerPoint Presentation</vt:lpstr>
      <vt:lpstr>Mesopotamian Rulers: The Prototype!</vt:lpstr>
      <vt:lpstr>Mesopotamian Rulers:  How did they rule?</vt:lpstr>
      <vt:lpstr>Sennacherib Prism</vt:lpstr>
      <vt:lpstr>CAN YOU FILL THE BOWLS?</vt:lpstr>
      <vt:lpstr>PowerPoint Presentation</vt:lpstr>
      <vt:lpstr>PowerPoint Presentation</vt:lpstr>
      <vt:lpstr>Cyrus: Does he deserve to be called “Great”? </vt:lpstr>
      <vt:lpstr>PowerPoint Presentation</vt:lpstr>
      <vt:lpstr>FILL THE BOWLS!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GREAT?</dc:title>
  <dc:creator>Simonf</dc:creator>
  <cp:lastModifiedBy>Hannah Mahoney</cp:lastModifiedBy>
  <cp:revision>16</cp:revision>
  <cp:lastPrinted>2013-11-19T17:06:24Z</cp:lastPrinted>
  <dcterms:created xsi:type="dcterms:W3CDTF">2013-12-03T03:43:44Z</dcterms:created>
  <dcterms:modified xsi:type="dcterms:W3CDTF">2016-05-20T23:21:47Z</dcterms:modified>
</cp:coreProperties>
</file>